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423" r:id="rId5"/>
    <p:sldId id="280" r:id="rId6"/>
    <p:sldId id="2018" r:id="rId7"/>
    <p:sldId id="2017" r:id="rId8"/>
    <p:sldId id="2019" r:id="rId9"/>
    <p:sldId id="294" r:id="rId10"/>
    <p:sldId id="2023" r:id="rId11"/>
    <p:sldId id="2024" r:id="rId12"/>
    <p:sldId id="2026" r:id="rId13"/>
    <p:sldId id="360" r:id="rId14"/>
    <p:sldId id="295" r:id="rId15"/>
    <p:sldId id="2033" r:id="rId16"/>
    <p:sldId id="269" r:id="rId17"/>
    <p:sldId id="2025" r:id="rId18"/>
    <p:sldId id="425" r:id="rId19"/>
    <p:sldId id="203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4" pos="5110" userDrawn="1">
          <p15:clr>
            <a:srgbClr val="A4A3A4"/>
          </p15:clr>
        </p15:guide>
        <p15:guide id="5" pos="6403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5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333209-1663-A6C9-8B2F-9B617F2DCBE6}" name="Meiyin Setoh" initials="MS" userId="S::msetoh@besydney.com.au::3e6b337b-bd36-4134-b37c-ac1be2ac90b0" providerId="AD"/>
  <p188:author id="{EB3AF34E-FB21-4847-079E-364A50A345C8}" name="Leah Kertesz" initials="LK" userId="S::lkertesz@besydney.com.au::a575f918-4c3a-4310-a117-e9c1652422af" providerId="AD"/>
  <p188:author id="{8443ED59-20C7-4FDF-8DCA-8A14D1AA1C8C}" name="Microsoft Office User" initials="MOU" userId="Microsoft Office User" providerId="None"/>
  <p188:author id="{EB0A37A1-EDD4-FC4D-E857-68AC2472BA3B}" name="Chloe Patch" initials="CP" userId="S::cpatch@besydney.com.au::22e17ea7-7df2-4206-b205-b8bb0904cdfe" providerId="AD"/>
  <p188:author id="{D2851CAE-6B5E-8596-6491-A42CF9F0B410}" name="Sinead Yeo" initials="SY" userId="S::syeo@besydney.com.au::2c44017a-91ce-4caa-b53d-c3bd133b70b7" providerId="AD"/>
  <p188:author id="{5812EDD6-FBE0-6C5C-FCD2-B4F1C0C757AF}" name="Joo-Rei Mathieson" initials="JM" userId="S::jmathieson@besydney.com.au::b7e0dcca-c3c8-4476-bccb-bf400b5f18c5" providerId="AD"/>
  <p188:author id="{DF6DF7E0-E017-1079-2CE8-E43EDC93F139}" name="Lucy Jin" initials="LJ" userId="S::ljin@besydney.com.au::cc819b5d-31fd-4a23-92f7-c5431f80dc88" providerId="AD"/>
  <p188:author id="{71B72AE1-57D3-01F4-20FE-0C14396A8563}" name="Vivian Chen" initials="VC" userId="S::vchen@besydney.com.au::804a1ed4-bdd5-4245-91a9-f94beecf1d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AE3"/>
    <a:srgbClr val="060606"/>
    <a:srgbClr val="D0E1E3"/>
    <a:srgbClr val="BD9C67"/>
    <a:srgbClr val="D14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56"/>
      </p:cViewPr>
      <p:guideLst>
        <p:guide orient="horz" pos="2160"/>
        <p:guide pos="3840"/>
        <p:guide pos="279"/>
        <p:guide pos="5110"/>
        <p:guide pos="6403"/>
        <p:guide orient="horz" pos="4020"/>
        <p:guide orient="horz" pos="5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13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AF7681-484A-3CD7-9ED3-76C1DCCD23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1AAD7B-188A-861B-6EEF-637ACA9E9C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46103-DEEB-7944-A0A4-25EFC277967B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7AFEF-876F-C017-3C30-64C9DCF87B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F23BC-91E0-7F26-5DEC-787270C66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27910-B622-D948-B44A-3558F407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7270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5BEC-27DD-494B-96BF-7415C4F9F77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9C000-4F18-5F43-BA48-0AD917413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7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Click on the icon on the right of the slide to select the required head shot image from your desktop.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1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Click on the icons to select the required head shot images from your desktop.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Insert logos for supporters of your bid by clicking the icons in the centre of the squares and selecting the required supporter logo from your desktop.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55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Page 8 or Page 9??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1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>
                <a:solidFill>
                  <a:schemeClr val="bg1"/>
                </a:solidFill>
              </a:rPr>
              <a:t>The Legend box can be edited as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>
                <a:solidFill>
                  <a:schemeClr val="bg1"/>
                </a:solidFill>
              </a:rPr>
              <a:t>Overwrite the venue name text and move the red venue marker onto the map to highlight location of your conference venue. </a:t>
            </a:r>
          </a:p>
          <a:p>
            <a:endParaRPr lang="en-AU" sz="1200" b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2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4 Green block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3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Explore BESydney’s Supplier search on our website to find a suitable venue and other suppliers for your event: https://www.besydney.com.au/supplier-search/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9C000-4F18-5F43-BA48-0AD9174134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9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 +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3DE44BE-7E12-535E-1AD9-2DB49DEC62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2209190"/>
            <a:ext cx="4663779" cy="2742518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4400">
                <a:solidFill>
                  <a:schemeClr val="bg1"/>
                </a:solidFill>
              </a:defRPr>
            </a:lvl2pPr>
            <a:lvl3pPr marL="0" indent="0">
              <a:buNone/>
              <a:defRPr sz="4400">
                <a:solidFill>
                  <a:schemeClr val="bg1"/>
                </a:solidFill>
              </a:defRPr>
            </a:lvl3pPr>
            <a:lvl4pPr marL="0" indent="0">
              <a:buNone/>
              <a:defRPr sz="4400">
                <a:solidFill>
                  <a:schemeClr val="bg1"/>
                </a:solidFill>
              </a:defRPr>
            </a:lvl4pPr>
            <a:lvl5pPr marL="0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497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43CB8-9ABD-AAD4-F95E-9E901DCB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281" y="872578"/>
            <a:ext cx="6909782" cy="5370628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1pPr>
            <a:lvl2pPr marL="6858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5206F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D019CF-D58D-5BA6-EAA4-89F7DAE6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72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ntro + 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962249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43CB8-9ABD-AAD4-F95E-9E901DCB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281" y="872578"/>
            <a:ext cx="6909782" cy="5370628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5206F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E2A5934-3CBC-475B-2242-27FD8500A6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056" y="2763043"/>
            <a:ext cx="3962769" cy="207021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637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Intro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A14A016-BE19-4073-373D-078C0F7497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4088" y="3941064"/>
            <a:ext cx="3651504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962249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216BFA-7281-D524-C296-1428128649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4088" y="0"/>
            <a:ext cx="7427912" cy="394106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18D368-59C5-7434-57A1-0D19C55C65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5592" y="3941064"/>
            <a:ext cx="3776408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C6C4E2-073E-4DBC-C620-F1CB83021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5" y="5065713"/>
            <a:ext cx="1192213" cy="347662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 marL="0" indent="0">
              <a:buNone/>
              <a:defRPr>
                <a:solidFill>
                  <a:schemeClr val="tx2"/>
                </a:solidFill>
              </a:defRPr>
            </a:lvl3pPr>
            <a:lvl4pPr marL="0" indent="0">
              <a:buNone/>
              <a:defRPr>
                <a:solidFill>
                  <a:schemeClr val="tx2"/>
                </a:solidFill>
              </a:defRPr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Button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FE60554-351F-132E-FB72-F893271EB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1282" y="2496735"/>
            <a:ext cx="2626814" cy="74934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b="1"/>
              <a:t>Capacity</a:t>
            </a:r>
          </a:p>
          <a:p>
            <a:r>
              <a:rPr lang="en-AU"/>
              <a:t>Up to 1800 pax (banquet setup)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9ACBC6F-BE37-9C34-1B60-322BC87D9B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2056" y="3640736"/>
            <a:ext cx="1133131" cy="1133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E94A2AE9-99E0-B3BC-CE94-E93A38596E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2056" y="2324892"/>
            <a:ext cx="1133131" cy="11331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45AF11D-4A7E-FE21-9FD7-39F2ADA0B0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9947" y="3895837"/>
            <a:ext cx="2626814" cy="1133131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</a:lstStyle>
          <a:p>
            <a:r>
              <a:rPr lang="en-US" b="1"/>
              <a:t>Function rooms</a:t>
            </a:r>
          </a:p>
          <a:p>
            <a:r>
              <a:rPr lang="en-US" b="1"/>
              <a:t>Total function rooms:</a:t>
            </a:r>
          </a:p>
          <a:p>
            <a:r>
              <a:rPr lang="en-US" b="1"/>
              <a:t>Largest room sqm:</a:t>
            </a:r>
          </a:p>
        </p:txBody>
      </p:sp>
    </p:spTree>
    <p:extLst>
      <p:ext uri="{BB962C8B-B14F-4D97-AF65-F5344CB8AC3E}">
        <p14:creationId xmlns:p14="http://schemas.microsoft.com/office/powerpoint/2010/main" val="131271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Intro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8F9598-B140-EDB2-CE2B-BF5F9873DE9A}"/>
              </a:ext>
            </a:extLst>
          </p:cNvPr>
          <p:cNvSpPr/>
          <p:nvPr userDrawn="1"/>
        </p:nvSpPr>
        <p:spPr>
          <a:xfrm>
            <a:off x="4764088" y="5559362"/>
            <a:ext cx="7427912" cy="129863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A14A016-BE19-4073-373D-078C0F7497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4088" y="2642426"/>
            <a:ext cx="3651504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76" y="446134"/>
            <a:ext cx="3962249" cy="126379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216BFA-7281-D524-C296-1428128649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4088" y="0"/>
            <a:ext cx="7427912" cy="26424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229202"/>
            <a:ext cx="3962769" cy="207021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18D368-59C5-7434-57A1-0D19C55C65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5592" y="2642426"/>
            <a:ext cx="3776408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C6C4E2-073E-4DBC-C620-F1CB83021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5" y="5065713"/>
            <a:ext cx="1192213" cy="347662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 marL="0" indent="0">
              <a:buNone/>
              <a:defRPr>
                <a:solidFill>
                  <a:schemeClr val="tx2"/>
                </a:solidFill>
              </a:defRPr>
            </a:lvl3pPr>
            <a:lvl4pPr marL="0" indent="0">
              <a:buNone/>
              <a:defRPr>
                <a:solidFill>
                  <a:schemeClr val="tx2"/>
                </a:solidFill>
              </a:defRPr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Button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040A430-ADE3-7163-080A-782F78925EC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44787" y="5838793"/>
            <a:ext cx="730250" cy="7397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F667D6C-EED5-F9A6-374A-2ACE9BDAC78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63888" y="5834063"/>
            <a:ext cx="1279525" cy="6223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FB1C8B6-1587-A61C-7F91-A8455D655A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89713" y="5834063"/>
            <a:ext cx="4910137" cy="7445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Capacity</a:t>
            </a:r>
          </a:p>
          <a:p>
            <a:pPr lvl="0"/>
            <a:r>
              <a:rPr lang="en-US" err="1"/>
              <a:t>Xxxx</a:t>
            </a:r>
            <a:r>
              <a:rPr lang="en-US"/>
              <a:t> pax something something</a:t>
            </a:r>
          </a:p>
          <a:p>
            <a:pPr lvl="0"/>
            <a:r>
              <a:rPr lang="en-US" err="1"/>
              <a:t>Xxxx</a:t>
            </a:r>
            <a:r>
              <a:rPr lang="en-US"/>
              <a:t> pax something something</a:t>
            </a:r>
          </a:p>
        </p:txBody>
      </p:sp>
    </p:spTree>
    <p:extLst>
      <p:ext uri="{BB962C8B-B14F-4D97-AF65-F5344CB8AC3E}">
        <p14:creationId xmlns:p14="http://schemas.microsoft.com/office/powerpoint/2010/main" val="1262100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455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x4 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A96999-A2E5-3FA7-23C9-62D1C7B55EE3}"/>
              </a:ext>
            </a:extLst>
          </p:cNvPr>
          <p:cNvSpPr/>
          <p:nvPr userDrawn="1"/>
        </p:nvSpPr>
        <p:spPr>
          <a:xfrm rot="5400000">
            <a:off x="774114" y="-110083"/>
            <a:ext cx="1624507" cy="24912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35D775-5670-1BF2-91C6-0732709727D5}"/>
              </a:ext>
            </a:extLst>
          </p:cNvPr>
          <p:cNvSpPr/>
          <p:nvPr userDrawn="1"/>
        </p:nvSpPr>
        <p:spPr>
          <a:xfrm rot="5400000">
            <a:off x="3769885" y="-110219"/>
            <a:ext cx="1624507" cy="24914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C71F70-E703-149E-A5DB-56BFEF4E37F6}"/>
              </a:ext>
            </a:extLst>
          </p:cNvPr>
          <p:cNvSpPr/>
          <p:nvPr userDrawn="1"/>
        </p:nvSpPr>
        <p:spPr>
          <a:xfrm rot="5400000">
            <a:off x="6764803" y="-110219"/>
            <a:ext cx="1624507" cy="2491496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904E5F-21AA-DBD9-1D37-9DD074A4C57A}"/>
              </a:ext>
            </a:extLst>
          </p:cNvPr>
          <p:cNvSpPr/>
          <p:nvPr userDrawn="1"/>
        </p:nvSpPr>
        <p:spPr>
          <a:xfrm rot="5400000">
            <a:off x="9759586" y="-110084"/>
            <a:ext cx="1624502" cy="24912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3C8C96-6764-80BC-1E30-7CAB90683AE2}"/>
              </a:ext>
            </a:extLst>
          </p:cNvPr>
          <p:cNvSpPr/>
          <p:nvPr userDrawn="1"/>
        </p:nvSpPr>
        <p:spPr>
          <a:xfrm rot="5400000">
            <a:off x="774966" y="1634730"/>
            <a:ext cx="1624505" cy="2491488"/>
          </a:xfrm>
          <a:prstGeom prst="rect">
            <a:avLst/>
          </a:prstGeom>
          <a:solidFill>
            <a:srgbClr val="D14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CF90C-30CD-41A3-8CFA-9D46C10EC8D8}"/>
              </a:ext>
            </a:extLst>
          </p:cNvPr>
          <p:cNvSpPr/>
          <p:nvPr userDrawn="1"/>
        </p:nvSpPr>
        <p:spPr>
          <a:xfrm rot="5400000">
            <a:off x="3769883" y="1634731"/>
            <a:ext cx="1624507" cy="24914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AEF52A-3ECB-9954-CA4B-BB4386882BE4}"/>
              </a:ext>
            </a:extLst>
          </p:cNvPr>
          <p:cNvSpPr/>
          <p:nvPr userDrawn="1"/>
        </p:nvSpPr>
        <p:spPr>
          <a:xfrm rot="5400000">
            <a:off x="6764801" y="1634731"/>
            <a:ext cx="1624507" cy="2491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370A7D-391A-C16B-25C7-BB30D1714238}"/>
              </a:ext>
            </a:extLst>
          </p:cNvPr>
          <p:cNvSpPr/>
          <p:nvPr userDrawn="1"/>
        </p:nvSpPr>
        <p:spPr>
          <a:xfrm rot="5400000">
            <a:off x="9759586" y="1634864"/>
            <a:ext cx="1624502" cy="24912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A06FE6-474F-87A6-A54A-B873EEB838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851" y="351163"/>
            <a:ext cx="758577" cy="73648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A2E45D8-638E-A348-FCA8-D99EB32BB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851" y="1246514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5090408-16AC-EAFA-90A3-48B76A8563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47196" y="324660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93E328C3-8611-FDB3-EACB-71E02E7C8C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3946" y="1246514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D08F86AF-009F-AE6D-C56C-0CF2C4F61A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9778" y="324660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B9335CBF-7449-FCE2-CC09-315AFBA4C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6528" y="1238049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D9E35361-0A95-7C26-F36C-5104F712AD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2360" y="324660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127BECB4-3AD2-AA24-5B63-41BDDFD6F0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32358" y="1268526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29C871F9-BC05-2F06-8831-10EFBAEAD6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3851" y="2085911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2B4C98CB-F7E3-61E3-BCCA-E581315612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3851" y="3018968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A38C2893-BA3D-4C90-1640-E725DCCB67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47196" y="2085911"/>
            <a:ext cx="758577" cy="73648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C0BB76D2-08D6-36D7-FF57-B7FF98F283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43946" y="3024911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451C930B-8FCC-0DEF-81CA-BA77620B244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39778" y="2085911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5D46A26F-09DB-D4F4-8B73-1960C2EF70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9778" y="3024911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A56ABA02-2DE8-1944-C44E-6975F1B0E92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532360" y="2085911"/>
            <a:ext cx="758577" cy="7364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C44D7A48-37D0-8900-F400-C4D3DD4CDD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32358" y="3008765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AA188F-3276-C15E-36BC-2D8AF907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698" y="5606475"/>
            <a:ext cx="4676620" cy="5926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664D9B-7B4E-E781-C8C4-916086F5C190}"/>
              </a:ext>
            </a:extLst>
          </p:cNvPr>
          <p:cNvSpPr/>
          <p:nvPr userDrawn="1"/>
        </p:nvSpPr>
        <p:spPr>
          <a:xfrm rot="5400000">
            <a:off x="774114" y="3455173"/>
            <a:ext cx="1624506" cy="2491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5BE6E5-0F48-81A3-16DC-B0D709A6FB63}"/>
              </a:ext>
            </a:extLst>
          </p:cNvPr>
          <p:cNvSpPr/>
          <p:nvPr userDrawn="1"/>
        </p:nvSpPr>
        <p:spPr>
          <a:xfrm rot="5400000">
            <a:off x="3769883" y="3455038"/>
            <a:ext cx="1624507" cy="24914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0A8E6-0F95-D2E1-D70F-E41267C0BBE6}"/>
              </a:ext>
            </a:extLst>
          </p:cNvPr>
          <p:cNvSpPr/>
          <p:nvPr userDrawn="1"/>
        </p:nvSpPr>
        <p:spPr>
          <a:xfrm rot="5400000">
            <a:off x="6764801" y="3455038"/>
            <a:ext cx="1624507" cy="2491492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1C6886-9CA6-5AA3-EE0B-9D5D98ECA134}"/>
              </a:ext>
            </a:extLst>
          </p:cNvPr>
          <p:cNvSpPr/>
          <p:nvPr userDrawn="1"/>
        </p:nvSpPr>
        <p:spPr>
          <a:xfrm rot="5400000">
            <a:off x="9759586" y="3455171"/>
            <a:ext cx="1624502" cy="24912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035293E8-D578-1551-B46B-9F3E74F32A1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3851" y="3943054"/>
            <a:ext cx="758577" cy="7364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37C32DD-A16E-50EA-6287-637931B51E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3851" y="4838405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CE5CF63-218F-1052-D1DC-AF8A393B6E7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7196" y="3916551"/>
            <a:ext cx="758577" cy="7364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05AC29A7-1243-77F6-DB67-412461886C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99360" y="4852474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34F801F5-4BA3-265F-FBBE-B523BF4AA01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539778" y="3916551"/>
            <a:ext cx="758577" cy="7364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CB723A18-4717-D294-9F9F-509CDA97F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36528" y="4829608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0B506739-22FA-0A64-2BD6-B05BA5C67BF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532360" y="3916551"/>
            <a:ext cx="758577" cy="7364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1775CC59-1A69-1B75-EAC0-953A1245EE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32359" y="4857638"/>
            <a:ext cx="1744457" cy="57717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2427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ucess_Stories_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02F773D6-38E1-F01D-5133-F05D97638A7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22000" y="3687797"/>
            <a:ext cx="3177964" cy="317020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D41765B-FEE8-0AD4-A805-AF4ECCB33C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2000" y="3702091"/>
            <a:ext cx="2970000" cy="314433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FA66F7-BBE4-2F80-295C-1CBE1A8E4DF6}"/>
              </a:ext>
            </a:extLst>
          </p:cNvPr>
          <p:cNvSpPr/>
          <p:nvPr userDrawn="1"/>
        </p:nvSpPr>
        <p:spPr>
          <a:xfrm>
            <a:off x="0" y="0"/>
            <a:ext cx="12192000" cy="729205"/>
          </a:xfrm>
          <a:prstGeom prst="rect">
            <a:avLst/>
          </a:prstGeom>
          <a:solidFill>
            <a:srgbClr val="FCFA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2F9C36-0BB4-B2CB-03FB-D6D0204EFCEA}"/>
              </a:ext>
            </a:extLst>
          </p:cNvPr>
          <p:cNvSpPr/>
          <p:nvPr userDrawn="1"/>
        </p:nvSpPr>
        <p:spPr>
          <a:xfrm>
            <a:off x="9222000" y="707430"/>
            <a:ext cx="2970000" cy="2994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04E6EED-A460-892D-BE56-06C4DE597E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142" y="897260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19659C-916F-E9E4-6E80-DB5F7A9649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51982" y="717797"/>
            <a:ext cx="2970000" cy="29946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A36A-2C05-164E-675B-1ADC86F3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" y="189117"/>
            <a:ext cx="6271281" cy="5400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604E1F2-DD09-05B1-F91B-59AD1BD4C8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8967" y="52112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9DAE844A-B43F-2A50-66F4-69F9B0DC0D4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717797"/>
            <a:ext cx="3074000" cy="2970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E3FE9012-6467-7E6E-CD92-B128204A548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074000" y="3687797"/>
            <a:ext cx="3177964" cy="317020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519B5F66-6FC5-764B-3A36-75BA053EB58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60264" y="717797"/>
            <a:ext cx="3191700" cy="29946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E6AF2C0D-5CF1-5B1E-F7AE-C92DD4907AF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48400" y="3702091"/>
            <a:ext cx="2970000" cy="314433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F1CA6B24-830A-569A-EB30-B0DD74C97EF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98967" y="20576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25D1734-6EFE-57A5-75F7-FDBEA8E355E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80302" y="1257885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25D5CFA-D230-5B69-45E0-0FC0AAF7331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662167" y="38576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7F33CED-E017-394E-6E43-63332994DE8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41367" y="52544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11FA3BFA-9CE0-407D-8C26-FAFE1786D93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450967" y="39728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B81CF3CB-0DCF-FF72-E7E2-745F4EFA0A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70167" y="20720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204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Intro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575051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763043"/>
            <a:ext cx="3575051" cy="207021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4621A-713F-BA40-01FB-3B14EE111453}"/>
              </a:ext>
            </a:extLst>
          </p:cNvPr>
          <p:cNvSpPr/>
          <p:nvPr userDrawn="1"/>
        </p:nvSpPr>
        <p:spPr>
          <a:xfrm>
            <a:off x="4062484" y="3429000"/>
            <a:ext cx="2034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8872A-D53C-DCA7-C055-70013223B6B6}"/>
              </a:ext>
            </a:extLst>
          </p:cNvPr>
          <p:cNvSpPr/>
          <p:nvPr userDrawn="1"/>
        </p:nvSpPr>
        <p:spPr>
          <a:xfrm>
            <a:off x="6096001" y="3429000"/>
            <a:ext cx="2016124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9D86-296A-2671-E2B6-5621FDBB56F6}"/>
              </a:ext>
            </a:extLst>
          </p:cNvPr>
          <p:cNvSpPr/>
          <p:nvPr userDrawn="1"/>
        </p:nvSpPr>
        <p:spPr>
          <a:xfrm>
            <a:off x="8112125" y="3429000"/>
            <a:ext cx="2048571" cy="342900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2582A7-BC80-E37B-59F7-053284935582}"/>
              </a:ext>
            </a:extLst>
          </p:cNvPr>
          <p:cNvSpPr/>
          <p:nvPr userDrawn="1"/>
        </p:nvSpPr>
        <p:spPr>
          <a:xfrm>
            <a:off x="10160696" y="3429000"/>
            <a:ext cx="20304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2483" y="-1"/>
            <a:ext cx="20340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08FE8C-FE29-B5EA-684E-2FB67F274B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2015999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F139D42-C462-23AC-F4C9-363FDEC954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2000" y="0"/>
            <a:ext cx="20484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D0CB78B-66AB-15CC-7D6C-B403529890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60696" y="-1"/>
            <a:ext cx="20304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0484" y="3566609"/>
            <a:ext cx="1869120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AA1E746-B50F-2764-B396-F36B949A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0762" y="3566609"/>
            <a:ext cx="1869120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6539" y="3566609"/>
            <a:ext cx="1869120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8416E64-5D8E-1B78-1FA4-0A51C9783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44567" y="3566609"/>
            <a:ext cx="1869120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240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lumn_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2058B63-B8F0-8C7C-BB4E-DEAFECAA1E3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4808" y="882812"/>
            <a:ext cx="6091854" cy="200953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64" y="4861525"/>
            <a:ext cx="6083382" cy="20023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00159" y="4813693"/>
            <a:ext cx="3796267" cy="74943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3785" y="3009107"/>
            <a:ext cx="3869901" cy="4366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8416E64-5D8E-1B78-1FA4-0A51C9783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30524" y="5070887"/>
            <a:ext cx="3860997" cy="45061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49A50-FFDF-8BA0-61CA-C13F9E249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83329"/>
            <a:ext cx="6087046" cy="1980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10AD9D5-114E-45EC-E80D-3C418219B6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02304" y="2884010"/>
            <a:ext cx="3811834" cy="27445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329D33B-D1D1-8ABC-6963-53A50FA347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00142" y="3566139"/>
            <a:ext cx="3913544" cy="8947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619ABA6D-E1E3-F739-F6C7-FA1363599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525" y="5563132"/>
            <a:ext cx="3860998" cy="116786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D1DC984-C0DC-1A1D-D97F-E4CD2B10F6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198915" y="882812"/>
            <a:ext cx="3715909" cy="744591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12F25B-8E8B-D685-CEA4-3DBF84B9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7" y="206033"/>
            <a:ext cx="4858043" cy="4023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119F611-3818-79D5-152C-65E71445F3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5454" y="882812"/>
            <a:ext cx="6096546" cy="200651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17C29BA-12A7-5C97-829D-90C435BFADE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3926" y="4861525"/>
            <a:ext cx="6084410" cy="20023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0F33FCB2-7171-229B-9917-B94E6CE4F44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00262" y="2883328"/>
            <a:ext cx="6088074" cy="198237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92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962249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43CB8-9ABD-AAD4-F95E-9E901DCB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281" y="872578"/>
            <a:ext cx="3309332" cy="5370628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Click to edit Master text styles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Second level</a:t>
            </a: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Third level</a:t>
            </a:r>
          </a:p>
          <a:p>
            <a:pPr marL="28575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Fourth level</a:t>
            </a:r>
          </a:p>
          <a:p>
            <a:pPr marL="28575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5206F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5206F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216BFA-7281-D524-C296-1428128649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64538" y="0"/>
            <a:ext cx="3827462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+ Title + Intro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EDC4BC-CEAF-3C70-1317-2A3CCFA13E95}"/>
              </a:ext>
            </a:extLst>
          </p:cNvPr>
          <p:cNvSpPr/>
          <p:nvPr userDrawn="1"/>
        </p:nvSpPr>
        <p:spPr>
          <a:xfrm>
            <a:off x="0" y="0"/>
            <a:ext cx="2503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8AC2467-66D5-1917-51DB-0D113BE9D5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03714" y="0"/>
            <a:ext cx="9688286" cy="6853237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1BCFBC-E129-E24B-056A-3770CBC0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38" y="575575"/>
            <a:ext cx="1827469" cy="248381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9DE2ECCC-C1E9-C7B6-2BEC-5EE77D7F0D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3699" y="5656109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8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x4 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A96999-A2E5-3FA7-23C9-62D1C7B55EE3}"/>
              </a:ext>
            </a:extLst>
          </p:cNvPr>
          <p:cNvSpPr/>
          <p:nvPr userDrawn="1"/>
        </p:nvSpPr>
        <p:spPr>
          <a:xfrm rot="5400000">
            <a:off x="458450" y="206299"/>
            <a:ext cx="2290621" cy="25245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35D775-5670-1BF2-91C6-0732709727D5}"/>
              </a:ext>
            </a:extLst>
          </p:cNvPr>
          <p:cNvSpPr/>
          <p:nvPr userDrawn="1"/>
        </p:nvSpPr>
        <p:spPr>
          <a:xfrm rot="5400000">
            <a:off x="3453365" y="206299"/>
            <a:ext cx="2290623" cy="2524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C71F70-E703-149E-A5DB-56BFEF4E37F6}"/>
              </a:ext>
            </a:extLst>
          </p:cNvPr>
          <p:cNvSpPr/>
          <p:nvPr userDrawn="1"/>
        </p:nvSpPr>
        <p:spPr>
          <a:xfrm rot="5400000">
            <a:off x="6448283" y="206299"/>
            <a:ext cx="2290623" cy="25245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904E5F-21AA-DBD9-1D37-9DD074A4C57A}"/>
              </a:ext>
            </a:extLst>
          </p:cNvPr>
          <p:cNvSpPr/>
          <p:nvPr userDrawn="1"/>
        </p:nvSpPr>
        <p:spPr>
          <a:xfrm rot="5400000">
            <a:off x="9443066" y="206435"/>
            <a:ext cx="2290619" cy="25242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3C8C96-6764-80BC-1E30-7CAB90683AE2}"/>
              </a:ext>
            </a:extLst>
          </p:cNvPr>
          <p:cNvSpPr/>
          <p:nvPr userDrawn="1"/>
        </p:nvSpPr>
        <p:spPr>
          <a:xfrm rot="5400000">
            <a:off x="458450" y="2847900"/>
            <a:ext cx="2290621" cy="25245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CF90C-30CD-41A3-8CFA-9D46C10EC8D8}"/>
              </a:ext>
            </a:extLst>
          </p:cNvPr>
          <p:cNvSpPr/>
          <p:nvPr userDrawn="1"/>
        </p:nvSpPr>
        <p:spPr>
          <a:xfrm rot="5400000">
            <a:off x="3453365" y="2847900"/>
            <a:ext cx="2290623" cy="25245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AEF52A-3ECB-9954-CA4B-BB4386882BE4}"/>
              </a:ext>
            </a:extLst>
          </p:cNvPr>
          <p:cNvSpPr/>
          <p:nvPr userDrawn="1"/>
        </p:nvSpPr>
        <p:spPr>
          <a:xfrm rot="5400000">
            <a:off x="6448283" y="2847900"/>
            <a:ext cx="2290623" cy="2524572"/>
          </a:xfrm>
          <a:prstGeom prst="rect">
            <a:avLst/>
          </a:prstGeom>
          <a:solidFill>
            <a:srgbClr val="FCFA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370A7D-391A-C16B-25C7-BB30D1714238}"/>
              </a:ext>
            </a:extLst>
          </p:cNvPr>
          <p:cNvSpPr/>
          <p:nvPr userDrawn="1"/>
        </p:nvSpPr>
        <p:spPr>
          <a:xfrm rot="5400000">
            <a:off x="9443066" y="2848036"/>
            <a:ext cx="2290619" cy="2524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A06FE6-474F-87A6-A54A-B873EEB838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851" y="573233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A2E45D8-638E-A348-FCA8-D99EB32BB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851" y="1690401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95090408-16AC-EAFA-90A3-48B76A8563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47196" y="573233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93E328C3-8611-FDB3-EACB-71E02E7C8C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7196" y="1690401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D08F86AF-009F-AE6D-C56C-0CF2C4F61A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9778" y="573233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B9335CBF-7449-FCE2-CC09-315AFBA4C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9778" y="1690401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D9E35361-0A95-7C26-F36C-5104F712AD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2360" y="573233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127BECB4-3AD2-AA24-5B63-41BDDFD6F0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32360" y="1690401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30" name="Picture Placeholder 11">
            <a:extLst>
              <a:ext uri="{FF2B5EF4-FFF2-40B4-BE49-F238E27FC236}">
                <a16:creationId xmlns:a16="http://schemas.microsoft.com/office/drawing/2014/main" id="{29C871F9-BC05-2F06-8831-10EFBAEAD6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3851" y="3177887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2B4C98CB-F7E3-61E3-BCCA-E581315612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3851" y="4295055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A38C2893-BA3D-4C90-1640-E725DCCB67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47196" y="3177887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C0BB76D2-08D6-36D7-FF57-B7FF98F283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47196" y="4295055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451C930B-8FCC-0DEF-81CA-BA77620B244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39778" y="3177887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5D46A26F-09DB-D4F4-8B73-1960C2EF70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9778" y="4295055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A56ABA02-2DE8-1944-C44E-6975F1B0E92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532360" y="3177887"/>
            <a:ext cx="895350" cy="895350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C44D7A48-37D0-8900-F400-C4D3DD4CDD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32360" y="4295055"/>
            <a:ext cx="2058987" cy="701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GB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AA188F-3276-C15E-36BC-2D8AF907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36" y="5606475"/>
            <a:ext cx="5519827" cy="7204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13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Intro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A14A016-BE19-4073-373D-078C0F7497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4088" y="3941064"/>
            <a:ext cx="3651504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962249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216BFA-7281-D524-C296-1428128649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4088" y="0"/>
            <a:ext cx="7427912" cy="394106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763043"/>
            <a:ext cx="3962769" cy="207021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A18D368-59C5-7434-57A1-0D19C55C65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5592" y="3941064"/>
            <a:ext cx="3776408" cy="291693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C6C4E2-073E-4DBC-C620-F1CB83021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425" y="5065713"/>
            <a:ext cx="1192213" cy="347662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  <a:lvl3pPr marL="0" indent="0">
              <a:buNone/>
              <a:defRPr>
                <a:solidFill>
                  <a:schemeClr val="tx2"/>
                </a:solidFill>
              </a:defRPr>
            </a:lvl3pPr>
            <a:lvl4pPr marL="0" indent="0">
              <a:buNone/>
              <a:defRPr>
                <a:solidFill>
                  <a:schemeClr val="tx2"/>
                </a:solidFill>
              </a:defRPr>
            </a:lvl4pPr>
            <a:lvl5pPr marL="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Button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7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cess_Stories_3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D41765B-FEE8-0AD4-A805-AF4ECCB33C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2000" y="3702091"/>
            <a:ext cx="2970000" cy="314433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E828C-1435-FA93-4AB3-CA06F62263A4}"/>
              </a:ext>
            </a:extLst>
          </p:cNvPr>
          <p:cNvSpPr/>
          <p:nvPr userDrawn="1"/>
        </p:nvSpPr>
        <p:spPr>
          <a:xfrm>
            <a:off x="0" y="3692489"/>
            <a:ext cx="3074000" cy="3153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6F3298-1DD5-14F6-D259-F1B2E1430EF5}"/>
              </a:ext>
            </a:extLst>
          </p:cNvPr>
          <p:cNvSpPr/>
          <p:nvPr userDrawn="1"/>
        </p:nvSpPr>
        <p:spPr>
          <a:xfrm>
            <a:off x="3074000" y="717797"/>
            <a:ext cx="3177964" cy="297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2F9C36-0BB4-B2CB-03FB-D6D0204EFCEA}"/>
              </a:ext>
            </a:extLst>
          </p:cNvPr>
          <p:cNvSpPr/>
          <p:nvPr userDrawn="1"/>
        </p:nvSpPr>
        <p:spPr>
          <a:xfrm>
            <a:off x="9222000" y="707430"/>
            <a:ext cx="2970000" cy="2994662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3D78ADD-89A9-DE80-BF49-F29D7DF07C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7666" y="965050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04E6EED-A460-892D-BE56-06C4DE597E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35142" y="897260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719659C-916F-E9E4-6E80-DB5F7A9649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51982" y="717797"/>
            <a:ext cx="2970000" cy="29946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A36A-2C05-164E-675B-1ADC86F3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7" y="189117"/>
            <a:ext cx="6271281" cy="5400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604E1F2-DD09-05B1-F91B-59AD1BD4C8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316" y="3951298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9DAE844A-B43F-2A50-66F4-69F9B0DC0D4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717797"/>
            <a:ext cx="3074000" cy="2970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E3FE9012-6467-7E6E-CD92-B128204A548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074000" y="3687797"/>
            <a:ext cx="3177964" cy="317020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D3C7AA-6F1A-493B-3266-B195CA1FB2D6}"/>
              </a:ext>
            </a:extLst>
          </p:cNvPr>
          <p:cNvSpPr/>
          <p:nvPr userDrawn="1"/>
        </p:nvSpPr>
        <p:spPr>
          <a:xfrm>
            <a:off x="6251982" y="3706038"/>
            <a:ext cx="2970000" cy="31539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843409A-F07A-E265-DA2F-B18111500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8880" y="3893895"/>
            <a:ext cx="2415698" cy="1383034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2219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ntro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575051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763043"/>
            <a:ext cx="3575051" cy="207021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4621A-713F-BA40-01FB-3B14EE111453}"/>
              </a:ext>
            </a:extLst>
          </p:cNvPr>
          <p:cNvSpPr/>
          <p:nvPr userDrawn="1"/>
        </p:nvSpPr>
        <p:spPr>
          <a:xfrm>
            <a:off x="4062484" y="3429000"/>
            <a:ext cx="2034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8872A-D53C-DCA7-C055-70013223B6B6}"/>
              </a:ext>
            </a:extLst>
          </p:cNvPr>
          <p:cNvSpPr/>
          <p:nvPr userDrawn="1"/>
        </p:nvSpPr>
        <p:spPr>
          <a:xfrm>
            <a:off x="6096001" y="3429000"/>
            <a:ext cx="2016124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9D86-296A-2671-E2B6-5621FDBB56F6}"/>
              </a:ext>
            </a:extLst>
          </p:cNvPr>
          <p:cNvSpPr/>
          <p:nvPr userDrawn="1"/>
        </p:nvSpPr>
        <p:spPr>
          <a:xfrm>
            <a:off x="8112125" y="3429000"/>
            <a:ext cx="2048571" cy="342900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2582A7-BC80-E37B-59F7-053284935582}"/>
              </a:ext>
            </a:extLst>
          </p:cNvPr>
          <p:cNvSpPr/>
          <p:nvPr userDrawn="1"/>
        </p:nvSpPr>
        <p:spPr>
          <a:xfrm>
            <a:off x="10160696" y="3429000"/>
            <a:ext cx="203040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2483" y="-1"/>
            <a:ext cx="20340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08FE8C-FE29-B5EA-684E-2FB67F274B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2015999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F139D42-C462-23AC-F4C9-363FDEC954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2000" y="0"/>
            <a:ext cx="20484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D0CB78B-66AB-15CC-7D6C-B403529890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60696" y="-1"/>
            <a:ext cx="2030400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0484" y="4360456"/>
            <a:ext cx="1869120" cy="11161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AA1E746-B50F-2764-B396-F36B949A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0762" y="4360456"/>
            <a:ext cx="1869120" cy="11161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6539" y="4360456"/>
            <a:ext cx="1869120" cy="11161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8416E64-5D8E-1B78-1FA4-0A51C9783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44567" y="4360456"/>
            <a:ext cx="1869120" cy="11161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69403E7-C167-F3F7-AD1E-E5E8308B96C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0484" y="5615616"/>
            <a:ext cx="1819195" cy="979494"/>
          </a:xfrm>
        </p:spPr>
        <p:txBody>
          <a:bodyPr>
            <a:normAutofit/>
          </a:bodyPr>
          <a:lstStyle>
            <a:lvl1pPr marL="184150" indent="-184150">
              <a:buFont typeface="Wingdings" pitchFamily="2" charset="2"/>
              <a:buChar char="§"/>
              <a:tabLst/>
              <a:defRPr sz="14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99632B-49AA-6D79-F67F-455E628908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38046" y="5615616"/>
            <a:ext cx="1867339" cy="979494"/>
          </a:xfrm>
        </p:spPr>
        <p:txBody>
          <a:bodyPr>
            <a:normAutofit/>
          </a:bodyPr>
          <a:lstStyle>
            <a:lvl1pPr marL="184150" indent="-184150">
              <a:buFont typeface="Wingdings" pitchFamily="2" charset="2"/>
              <a:buChar char="§"/>
              <a:tabLst/>
              <a:defRPr sz="14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7F47585-E201-9241-095C-3D1DD8B1FB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06715" y="5615616"/>
            <a:ext cx="1847241" cy="979494"/>
          </a:xfrm>
        </p:spPr>
        <p:txBody>
          <a:bodyPr>
            <a:normAutofit/>
          </a:bodyPr>
          <a:lstStyle>
            <a:lvl1pPr marL="184150" indent="-184150">
              <a:buFont typeface="Wingdings" pitchFamily="2" charset="2"/>
              <a:buChar char="§"/>
              <a:tabLst/>
              <a:defRPr sz="14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DCC99E3-A68E-3C99-0B5E-1521A12076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222328" y="5615616"/>
            <a:ext cx="1847241" cy="979494"/>
          </a:xfrm>
        </p:spPr>
        <p:txBody>
          <a:bodyPr>
            <a:normAutofit/>
          </a:bodyPr>
          <a:lstStyle>
            <a:lvl1pPr marL="184150" indent="-184150">
              <a:buFont typeface="Wingdings" pitchFamily="2" charset="2"/>
              <a:buChar char="§"/>
              <a:tabLst/>
              <a:defRPr sz="14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795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rizPic_6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D0CB78B-66AB-15CC-7D6C-B403529890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1096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132" y="3940078"/>
            <a:ext cx="5371558" cy="96163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1132" y="5236821"/>
            <a:ext cx="4251357" cy="9616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143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ntro + 5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44621A-713F-BA40-01FB-3B14EE111453}"/>
              </a:ext>
            </a:extLst>
          </p:cNvPr>
          <p:cNvSpPr/>
          <p:nvPr userDrawn="1"/>
        </p:nvSpPr>
        <p:spPr>
          <a:xfrm>
            <a:off x="2428560" y="3429000"/>
            <a:ext cx="2448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8872A-D53C-DCA7-C055-70013223B6B6}"/>
              </a:ext>
            </a:extLst>
          </p:cNvPr>
          <p:cNvSpPr/>
          <p:nvPr userDrawn="1"/>
        </p:nvSpPr>
        <p:spPr>
          <a:xfrm>
            <a:off x="4855953" y="3429000"/>
            <a:ext cx="2480181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9D86-296A-2671-E2B6-5621FDBB56F6}"/>
              </a:ext>
            </a:extLst>
          </p:cNvPr>
          <p:cNvSpPr/>
          <p:nvPr userDrawn="1"/>
        </p:nvSpPr>
        <p:spPr>
          <a:xfrm>
            <a:off x="7336048" y="3429000"/>
            <a:ext cx="2448000" cy="342900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2582A7-BC80-E37B-59F7-053284935582}"/>
              </a:ext>
            </a:extLst>
          </p:cNvPr>
          <p:cNvSpPr/>
          <p:nvPr userDrawn="1"/>
        </p:nvSpPr>
        <p:spPr>
          <a:xfrm>
            <a:off x="9784048" y="3429000"/>
            <a:ext cx="240704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61784" y="735356"/>
            <a:ext cx="2378750" cy="27076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08FE8C-FE29-B5EA-684E-2FB67F274B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40534" y="735357"/>
            <a:ext cx="2510934" cy="27076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F139D42-C462-23AC-F4C9-363FDEC954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51553" y="735357"/>
            <a:ext cx="2441089" cy="27076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D0CB78B-66AB-15CC-7D6C-B403529890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92642" y="735356"/>
            <a:ext cx="2407048" cy="27076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96560" y="3566609"/>
            <a:ext cx="2203328" cy="1256526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AA1E746-B50F-2764-B396-F36B949A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52895" y="3566609"/>
            <a:ext cx="2288824" cy="1256526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30463" y="3566609"/>
            <a:ext cx="2259170" cy="1256526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8416E64-5D8E-1B78-1FA4-0A51C9783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867919" y="3566609"/>
            <a:ext cx="2134380" cy="1256526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7B25B-E0D1-C3A2-A557-C2237BD25FEB}"/>
              </a:ext>
            </a:extLst>
          </p:cNvPr>
          <p:cNvSpPr/>
          <p:nvPr userDrawn="1"/>
        </p:nvSpPr>
        <p:spPr>
          <a:xfrm>
            <a:off x="-2892" y="3429000"/>
            <a:ext cx="2448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49A50-FFDF-8BA0-61CA-C13F9E249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84" y="735356"/>
            <a:ext cx="2453943" cy="27076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10AD9D5-114E-45EC-E80D-3C418219B6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107" y="3566609"/>
            <a:ext cx="2269123" cy="1256526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AD8A01-E687-1397-BB71-6B60B4EB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7" y="206033"/>
            <a:ext cx="4858043" cy="4023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3155B90-7263-4BB1-1780-32762D35C3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654" y="4950135"/>
            <a:ext cx="2269123" cy="178086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89B3DC5-40B1-94C6-AC0E-E6D9DF0EEA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6107" y="4950135"/>
            <a:ext cx="2203781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6EE4A35-5B2E-CF40-DF4C-96DE3ADAEE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43469" y="4950135"/>
            <a:ext cx="2304647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329D33B-D1D1-8ABC-6963-53A50FA347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24066" y="4950135"/>
            <a:ext cx="2265567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619ABA6D-E1E3-F739-F6C7-FA1363599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844799" y="4950135"/>
            <a:ext cx="2157500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61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ntro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AD8A01-E687-1397-BB71-6B60B4EB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7" y="206033"/>
            <a:ext cx="4858043" cy="4023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CA26A9-4636-0BC4-21A0-806EFCBBC939}"/>
              </a:ext>
            </a:extLst>
          </p:cNvPr>
          <p:cNvSpPr/>
          <p:nvPr userDrawn="1"/>
        </p:nvSpPr>
        <p:spPr>
          <a:xfrm>
            <a:off x="4062484" y="4081048"/>
            <a:ext cx="2034000" cy="27769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EBE679-9CD9-E441-FF64-8907234C42E8}"/>
              </a:ext>
            </a:extLst>
          </p:cNvPr>
          <p:cNvSpPr/>
          <p:nvPr userDrawn="1"/>
        </p:nvSpPr>
        <p:spPr>
          <a:xfrm>
            <a:off x="6096000" y="4081047"/>
            <a:ext cx="2016124" cy="27769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210F8-DB06-B9C3-C118-853CD35E6BC0}"/>
              </a:ext>
            </a:extLst>
          </p:cNvPr>
          <p:cNvSpPr/>
          <p:nvPr userDrawn="1"/>
        </p:nvSpPr>
        <p:spPr>
          <a:xfrm>
            <a:off x="8112125" y="4081046"/>
            <a:ext cx="2048571" cy="2776953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06B633-D8D1-1840-159F-798FF54932DD}"/>
              </a:ext>
            </a:extLst>
          </p:cNvPr>
          <p:cNvSpPr/>
          <p:nvPr userDrawn="1"/>
        </p:nvSpPr>
        <p:spPr>
          <a:xfrm>
            <a:off x="10160696" y="4081045"/>
            <a:ext cx="2030400" cy="27769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1A6FD29-9EB1-CE1A-5094-1FE01A42BD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2483" y="1000317"/>
            <a:ext cx="2034000" cy="309336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2C6FC63-7686-4BDF-1287-E1FB6ED249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1000318"/>
            <a:ext cx="2015999" cy="309336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E39F0400-52A7-DC44-C1A7-2D38A2D83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2000" y="1000318"/>
            <a:ext cx="2048400" cy="309336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767D3431-978A-1474-0018-4BCAAADBB1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60696" y="1000317"/>
            <a:ext cx="2030400" cy="309336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F855C42-BAC7-4620-61DF-48AFB6F277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0484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0ABCF06-674F-8DC9-AB19-65B3661CB3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0762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26B8C393-B8AE-8551-CD79-7B5CD43BA4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6539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B9FCF241-8FA6-9814-29BA-D32B6541AC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44567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24FBCA-5757-F291-5EB1-3632ECB7462E}"/>
              </a:ext>
            </a:extLst>
          </p:cNvPr>
          <p:cNvSpPr/>
          <p:nvPr userDrawn="1"/>
        </p:nvSpPr>
        <p:spPr>
          <a:xfrm>
            <a:off x="2034304" y="4081050"/>
            <a:ext cx="2034000" cy="2776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9D6F311E-025F-53C0-BD02-C9E2CE31C68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34303" y="997229"/>
            <a:ext cx="2034000" cy="3083815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ED545BE6-D92D-6A2A-ED72-4DEDC3EA97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02304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FCE2944A-83B0-8231-AAD7-FD43D21CEF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01850" y="4950135"/>
            <a:ext cx="1870075" cy="178086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72CFC6CE-D7C3-7634-38F5-261C128CE8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0031" y="4950135"/>
            <a:ext cx="1870075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733B6F39-970C-8939-4252-86024E0581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336" y="4950135"/>
            <a:ext cx="1870075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9E6C741C-502B-CDE9-8634-6F14FDC5871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00142" y="4950135"/>
            <a:ext cx="1870075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C4FDED58-114A-2DD3-74CC-07F6FB9A9FC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221447" y="4950135"/>
            <a:ext cx="1870075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DBA1608-6CE9-C8C4-B9F5-48CBF1E3FEE9}"/>
              </a:ext>
            </a:extLst>
          </p:cNvPr>
          <p:cNvSpPr/>
          <p:nvPr userDrawn="1"/>
        </p:nvSpPr>
        <p:spPr>
          <a:xfrm>
            <a:off x="-4808" y="4081050"/>
            <a:ext cx="2034000" cy="27769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D1C38ED8-6094-2997-F512-BCFA9AA9989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4808" y="997230"/>
            <a:ext cx="2036891" cy="3083815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33EF26B5-625C-89B6-E229-CEE298ED32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192" y="4081045"/>
            <a:ext cx="1869120" cy="7420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035E7AE6-A8F0-2532-CF61-170648CC136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738" y="4950135"/>
            <a:ext cx="1870075" cy="178086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2pPr>
            <a:lvl3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3pPr>
            <a:lvl4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4pPr>
            <a:lvl5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9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>
          <p15:clr>
            <a:srgbClr val="FBAE40"/>
          </p15:clr>
        </p15:guide>
        <p15:guide id="3" pos="279">
          <p15:clr>
            <a:srgbClr val="FBAE40"/>
          </p15:clr>
        </p15:guide>
        <p15:guide id="4" pos="3001">
          <p15:clr>
            <a:srgbClr val="FBAE40"/>
          </p15:clr>
        </p15:guide>
        <p15:guide id="5" pos="5087">
          <p15:clr>
            <a:srgbClr val="FBAE40"/>
          </p15:clr>
        </p15:guide>
        <p15:guide id="6" pos="526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lumn_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6F29C0-1755-5DE9-0A59-4500B02C0A84}"/>
              </a:ext>
            </a:extLst>
          </p:cNvPr>
          <p:cNvSpPr/>
          <p:nvPr userDrawn="1"/>
        </p:nvSpPr>
        <p:spPr>
          <a:xfrm>
            <a:off x="1960016" y="882812"/>
            <a:ext cx="4248952" cy="2009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4621A-713F-BA40-01FB-3B14EE111453}"/>
              </a:ext>
            </a:extLst>
          </p:cNvPr>
          <p:cNvSpPr/>
          <p:nvPr userDrawn="1"/>
        </p:nvSpPr>
        <p:spPr>
          <a:xfrm>
            <a:off x="2029191" y="4855677"/>
            <a:ext cx="4195923" cy="20023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A7B25B-E0D1-C3A2-A557-C2237BD25FEB}"/>
              </a:ext>
            </a:extLst>
          </p:cNvPr>
          <p:cNvSpPr/>
          <p:nvPr userDrawn="1"/>
        </p:nvSpPr>
        <p:spPr>
          <a:xfrm>
            <a:off x="2034303" y="2895170"/>
            <a:ext cx="4205629" cy="19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2058B63-B8F0-8C7C-BB4E-DEAFECAA1E3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4808" y="882812"/>
            <a:ext cx="2030400" cy="200953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8872A-D53C-DCA7-C055-70013223B6B6}"/>
              </a:ext>
            </a:extLst>
          </p:cNvPr>
          <p:cNvSpPr/>
          <p:nvPr userDrawn="1"/>
        </p:nvSpPr>
        <p:spPr>
          <a:xfrm>
            <a:off x="7986397" y="882812"/>
            <a:ext cx="4204699" cy="20023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9D86-296A-2671-E2B6-5621FDBB56F6}"/>
              </a:ext>
            </a:extLst>
          </p:cNvPr>
          <p:cNvSpPr/>
          <p:nvPr userDrawn="1"/>
        </p:nvSpPr>
        <p:spPr>
          <a:xfrm>
            <a:off x="7986371" y="2869890"/>
            <a:ext cx="4205629" cy="200953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2582A7-BC80-E37B-59F7-053284935582}"/>
              </a:ext>
            </a:extLst>
          </p:cNvPr>
          <p:cNvSpPr/>
          <p:nvPr userDrawn="1"/>
        </p:nvSpPr>
        <p:spPr>
          <a:xfrm>
            <a:off x="7986370" y="4874774"/>
            <a:ext cx="4205629" cy="19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64" y="4861525"/>
            <a:ext cx="2030400" cy="20023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00159" y="4813693"/>
            <a:ext cx="3796267" cy="74943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AA1E746-B50F-2764-B396-F36B949A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00141" y="1017023"/>
            <a:ext cx="3937905" cy="44907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3785" y="3009107"/>
            <a:ext cx="3869901" cy="43662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8416E64-5D8E-1B78-1FA4-0A51C9783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30524" y="5070887"/>
            <a:ext cx="3860997" cy="45061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49A50-FFDF-8BA0-61CA-C13F9E2491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83329"/>
            <a:ext cx="2034000" cy="1980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10AD9D5-114E-45EC-E80D-3C418219B6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02304" y="2884010"/>
            <a:ext cx="3811834" cy="27445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3155B90-7263-4BB1-1780-32762D35C3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01850" y="3401335"/>
            <a:ext cx="3827291" cy="1024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89B3DC5-40B1-94C6-AC0E-E6D9DF0EEA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198229" y="5563133"/>
            <a:ext cx="3801877" cy="116786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6EE4A35-5B2E-CF40-DF4C-96DE3ADAEE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06539" y="1561806"/>
            <a:ext cx="3931507" cy="116193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329D33B-D1D1-8ABC-6963-53A50FA347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00142" y="3566139"/>
            <a:ext cx="3913544" cy="8947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619ABA6D-E1E3-F739-F6C7-FA1363599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0525" y="5563132"/>
            <a:ext cx="3860998" cy="1167868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D1DC984-C0DC-1A1D-D97F-E4CD2B10F6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198915" y="882812"/>
            <a:ext cx="3715909" cy="744591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160175D-1A17-286B-2CA0-F0486C5E982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98229" y="1107787"/>
            <a:ext cx="3715909" cy="99894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1pPr>
            <a:lvl2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2pPr>
            <a:lvl3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3pPr>
            <a:lvl4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4pPr>
            <a:lvl5pPr marL="0" indent="0">
              <a:buFontTx/>
              <a:buNone/>
              <a:defRPr sz="1400">
                <a:solidFill>
                  <a:schemeClr val="tx2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12F25B-8E8B-D685-CEA4-3DBF84B9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7" y="206033"/>
            <a:ext cx="4858043" cy="4023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6119F611-3818-79D5-152C-65E71445F3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5454" y="882812"/>
            <a:ext cx="2030400" cy="200651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17C29BA-12A7-5C97-829D-90C435BFADE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03926" y="4861525"/>
            <a:ext cx="2030400" cy="200232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0F33FCB2-7171-229B-9917-B94E6CE4F44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00262" y="2883328"/>
            <a:ext cx="2034000" cy="198237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5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ntro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B975-8023-A677-4786-73FC0AD6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3575051" cy="17059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4EB405-3C10-8023-0103-DEEE798E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763043"/>
            <a:ext cx="3575051" cy="207021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4621A-713F-BA40-01FB-3B14EE111453}"/>
              </a:ext>
            </a:extLst>
          </p:cNvPr>
          <p:cNvSpPr/>
          <p:nvPr userDrawn="1"/>
        </p:nvSpPr>
        <p:spPr>
          <a:xfrm>
            <a:off x="4062484" y="3429000"/>
            <a:ext cx="2711522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8872A-D53C-DCA7-C055-70013223B6B6}"/>
              </a:ext>
            </a:extLst>
          </p:cNvPr>
          <p:cNvSpPr/>
          <p:nvPr userDrawn="1"/>
        </p:nvSpPr>
        <p:spPr>
          <a:xfrm>
            <a:off x="6773362" y="3429000"/>
            <a:ext cx="2687691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9D86-296A-2671-E2B6-5621FDBB56F6}"/>
              </a:ext>
            </a:extLst>
          </p:cNvPr>
          <p:cNvSpPr/>
          <p:nvPr userDrawn="1"/>
        </p:nvSpPr>
        <p:spPr>
          <a:xfrm>
            <a:off x="9461053" y="3429000"/>
            <a:ext cx="2730947" cy="342900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6C1BA180-AFEE-E0D9-7EC1-E4673AA86F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2483" y="-2"/>
            <a:ext cx="2714116" cy="344300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08FE8C-FE29-B5EA-684E-2FB67F274B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70768" y="0"/>
            <a:ext cx="2687691" cy="344300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4F139D42-C462-23AC-F4C9-363FDEC954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61052" y="0"/>
            <a:ext cx="2730947" cy="3443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715C72C-BB7A-A9D3-DE2E-B53F67AF95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0484" y="3566609"/>
            <a:ext cx="2290820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CAA1E746-B50F-2764-B396-F36B949A7C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09382" y="3566609"/>
            <a:ext cx="2199613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8A1C9BA4-E8CC-175E-7A3B-17D4407492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600332" y="3566609"/>
            <a:ext cx="2239611" cy="1884954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BBAEDAE2-B960-4276-93C5-869A295D6F8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23570" y="4950135"/>
            <a:ext cx="2304647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6362E574-6FAE-DFDD-C2D9-B1FCD9E04A9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09382" y="4950135"/>
            <a:ext cx="2265567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72E8A45-3B1C-F52F-B478-0A90BB0C44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596429" y="4950135"/>
            <a:ext cx="2157500" cy="178086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1pPr>
            <a:lvl2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2pPr>
            <a:lvl3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3pPr>
            <a:lvl4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4pPr>
            <a:lvl5pPr marL="0" indent="0">
              <a:buNone/>
              <a:defRPr sz="140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8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55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3001" userDrawn="1">
          <p15:clr>
            <a:srgbClr val="FBAE40"/>
          </p15:clr>
        </p15:guide>
        <p15:guide id="5" pos="5087" userDrawn="1">
          <p15:clr>
            <a:srgbClr val="FBAE40"/>
          </p15:clr>
        </p15:guide>
        <p15:guide id="6" pos="526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720C2-5F5F-0C40-7CA0-E080949E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66" y="873125"/>
            <a:ext cx="3666067" cy="2239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0AD88-0916-FDB3-96B4-4D55C481F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2791" y="873125"/>
            <a:ext cx="6872400" cy="5544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6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93" r:id="rId2"/>
    <p:sldLayoutId id="2147483682" r:id="rId3"/>
    <p:sldLayoutId id="2147483695" r:id="rId4"/>
    <p:sldLayoutId id="2147483684" r:id="rId5"/>
    <p:sldLayoutId id="2147483678" r:id="rId6"/>
    <p:sldLayoutId id="2147483711" r:id="rId7"/>
    <p:sldLayoutId id="2147483681" r:id="rId8"/>
    <p:sldLayoutId id="2147483675" r:id="rId9"/>
    <p:sldLayoutId id="2147483650" r:id="rId10"/>
    <p:sldLayoutId id="2147483661" r:id="rId11"/>
    <p:sldLayoutId id="2147483690" r:id="rId12"/>
    <p:sldLayoutId id="2147483687" r:id="rId13"/>
    <p:sldLayoutId id="2147483655" r:id="rId14"/>
    <p:sldLayoutId id="2147483709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296863" indent="-296863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288925" indent="-28892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288925" indent="-28892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288925" indent="-28892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4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3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microsoft.com/office/2007/relationships/hdphoto" Target="../media/hdphoto1.wdp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hyperlink" Target="https://iccsydney.com.au/" TargetMode="External"/><Relationship Id="rId4" Type="http://schemas.openxmlformats.org/officeDocument/2006/relationships/image" Target="../media/image64.pn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hyperlink" Target="https://iccsydney.com.au/" TargetMode="External"/><Relationship Id="rId4" Type="http://schemas.openxmlformats.org/officeDocument/2006/relationships/image" Target="../media/image64.png"/><Relationship Id="rId9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5360976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sv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next to a body of water&#10;&#10;Description automatically generated">
            <a:extLst>
              <a:ext uri="{FF2B5EF4-FFF2-40B4-BE49-F238E27FC236}">
                <a16:creationId xmlns:a16="http://schemas.microsoft.com/office/drawing/2014/main" id="{FB41ED2E-A909-A8A6-A16B-9A654B38D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443"/>
            <a:ext cx="12647678" cy="6873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3E46A9-92F3-536C-DFFE-B3C333BACA0F}"/>
              </a:ext>
            </a:extLst>
          </p:cNvPr>
          <p:cNvSpPr txBox="1"/>
          <p:nvPr/>
        </p:nvSpPr>
        <p:spPr>
          <a:xfrm>
            <a:off x="7143750" y="390525"/>
            <a:ext cx="4791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200">
                <a:solidFill>
                  <a:schemeClr val="bg1"/>
                </a:solidFill>
                <a:latin typeface="+mj-lt"/>
              </a:rPr>
              <a:t>Join us in Sydney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433F49-C081-DFA9-F04D-C5A4F4D5A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82667" y="6118971"/>
            <a:ext cx="6492770" cy="613717"/>
          </a:xfrm>
          <a:prstGeom prst="rect">
            <a:avLst/>
          </a:prstGeom>
          <a:gradFill flip="none" rotWithShape="1">
            <a:gsLst>
              <a:gs pos="35000">
                <a:schemeClr val="accent6">
                  <a:lumMod val="0"/>
                  <a:lumOff val="100000"/>
                  <a:alpha val="55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E6822F-A6D0-07A6-9084-EB99B51D84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82667" y="6249926"/>
            <a:ext cx="649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+mj-lt"/>
              </a:rPr>
              <a:t>&lt;&lt; EVENT NAME &amp; LOGO &gt;&gt;</a:t>
            </a:r>
            <a:endParaRPr lang="en-AU" sz="200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7217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Placeholder 50" descr="A bridge over water with trees and a city in the background&#10;&#10;Description automatically generated">
            <a:extLst>
              <a:ext uri="{FF2B5EF4-FFF2-40B4-BE49-F238E27FC236}">
                <a16:creationId xmlns:a16="http://schemas.microsoft.com/office/drawing/2014/main" id="{CB77CD5C-DE4A-466C-9637-AF76DD9D04C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3"/>
          <a:stretch/>
        </p:blipFill>
        <p:spPr>
          <a:xfrm>
            <a:off x="3060699" y="717550"/>
            <a:ext cx="3215447" cy="2989263"/>
          </a:xfrm>
        </p:spPr>
      </p:pic>
      <p:pic>
        <p:nvPicPr>
          <p:cNvPr id="61" name="Picture Placeholder 60" descr="A couple of sailboats on water&#10;&#10;Description automatically generated">
            <a:extLst>
              <a:ext uri="{FF2B5EF4-FFF2-40B4-BE49-F238E27FC236}">
                <a16:creationId xmlns:a16="http://schemas.microsoft.com/office/drawing/2014/main" id="{9C32F3AF-AFB0-45F3-AAC8-DD75DEA752F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225" y="3671888"/>
            <a:ext cx="3095817" cy="3186112"/>
          </a:xfrm>
        </p:spPr>
      </p:pic>
      <p:pic>
        <p:nvPicPr>
          <p:cNvPr id="55" name="Picture Placeholder 54" descr="People walking in a mall&#10;&#10;Description automatically generated">
            <a:extLst>
              <a:ext uri="{FF2B5EF4-FFF2-40B4-BE49-F238E27FC236}">
                <a16:creationId xmlns:a16="http://schemas.microsoft.com/office/drawing/2014/main" id="{812ADB9A-BC00-4F62-98DF-B881B75BC43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0"/>
          <a:stretch/>
        </p:blipFill>
        <p:spPr>
          <a:xfrm>
            <a:off x="9222000" y="3671888"/>
            <a:ext cx="2970000" cy="3200399"/>
          </a:xfrm>
        </p:spPr>
      </p:pic>
      <p:pic>
        <p:nvPicPr>
          <p:cNvPr id="59" name="Picture Placeholder 58" descr="A group of women dancing in the smoke&#10;&#10;Description automatically generated">
            <a:extLst>
              <a:ext uri="{FF2B5EF4-FFF2-40B4-BE49-F238E27FC236}">
                <a16:creationId xmlns:a16="http://schemas.microsoft.com/office/drawing/2014/main" id="{9593A4C1-E3B2-449F-9540-1F945EC0A9B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3685538"/>
            <a:ext cx="2970000" cy="3198327"/>
          </a:xfrm>
        </p:spPr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EBF0D6F2-3B0D-4AD8-B933-40D57F6846FC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3619" y="3685538"/>
            <a:ext cx="3187955" cy="31867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B0C53-AD09-95F7-0F97-D9178E4A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6" y="118400"/>
            <a:ext cx="8547096" cy="540088"/>
          </a:xfrm>
        </p:spPr>
        <p:txBody>
          <a:bodyPr>
            <a:noAutofit/>
          </a:bodyPr>
          <a:lstStyle/>
          <a:p>
            <a:r>
              <a:rPr lang="en-US" sz="4200"/>
              <a:t>Iconic Sydney attractions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0D9A7-0BB3-B9A1-88DE-C602D1F8F8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-25600" y="3687797"/>
            <a:ext cx="3085845" cy="1324821"/>
          </a:xfrm>
        </p:spPr>
        <p:txBody>
          <a:bodyPr>
            <a:noAutofit/>
          </a:bodyPr>
          <a:lstStyle/>
          <a:p>
            <a:r>
              <a:rPr lang="en-US" sz="2800"/>
              <a:t>Sailing regatta on Sydney </a:t>
            </a:r>
            <a:r>
              <a:rPr lang="en-US" sz="2800" err="1"/>
              <a:t>Harbour</a:t>
            </a:r>
            <a:endParaRPr lang="en-US" sz="28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3955AE-8459-C30E-45AA-7F5ADC26A7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073981" y="3721984"/>
            <a:ext cx="3160664" cy="1057878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The Royal Botanic Garden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90772E-45F6-BC1F-A1C4-1C2DA98EECA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51964" y="3672306"/>
            <a:ext cx="2966436" cy="1175919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tx2"/>
                </a:solidFill>
              </a:rPr>
              <a:t>Aboriginal Cultural Experience</a:t>
            </a:r>
          </a:p>
        </p:txBody>
      </p:sp>
      <p:pic>
        <p:nvPicPr>
          <p:cNvPr id="31" name="Picture Placeholder 10" descr="A swimming pool with waves crashing on the water&#10;&#10;Description automatically generated">
            <a:extLst>
              <a:ext uri="{FF2B5EF4-FFF2-40B4-BE49-F238E27FC236}">
                <a16:creationId xmlns:a16="http://schemas.microsoft.com/office/drawing/2014/main" id="{D1C12C08-3495-4AB6-89E8-D7A27BAA36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68" y="703963"/>
            <a:ext cx="2991157" cy="2981576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3" name="Picture Placeholder 62" descr="A koala bear in a tree&#10;&#10;Description automatically generated">
            <a:extLst>
              <a:ext uri="{FF2B5EF4-FFF2-40B4-BE49-F238E27FC236}">
                <a16:creationId xmlns:a16="http://schemas.microsoft.com/office/drawing/2014/main" id="{BD068432-0787-4B96-88B5-C677D819DD1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51575" y="717549"/>
            <a:ext cx="2970213" cy="2971503"/>
          </a:xfrm>
        </p:spPr>
      </p:pic>
      <p:pic>
        <p:nvPicPr>
          <p:cNvPr id="53" name="Picture Placeholder 52" descr="A building with pointed roof and a body of water&#10;&#10;Description automatically generated">
            <a:extLst>
              <a:ext uri="{FF2B5EF4-FFF2-40B4-BE49-F238E27FC236}">
                <a16:creationId xmlns:a16="http://schemas.microsoft.com/office/drawing/2014/main" id="{B1188A2E-BB0C-4A51-8A7E-B6645DE8844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0"/>
          <a:stretch/>
        </p:blipFill>
        <p:spPr>
          <a:xfrm>
            <a:off x="0" y="717797"/>
            <a:ext cx="3074000" cy="297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74FD1-D924-4F80-88AE-A8E6DA5AB7F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34644" y="2072098"/>
            <a:ext cx="2990919" cy="1600208"/>
          </a:xfrm>
        </p:spPr>
        <p:txBody>
          <a:bodyPr/>
          <a:lstStyle/>
          <a:p>
            <a:r>
              <a:rPr lang="en-AU"/>
              <a:t>Wildlife Sydney Zoo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B366AF-CAC4-4A62-9CD1-81B80C5F805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2057697"/>
            <a:ext cx="3060246" cy="1615021"/>
          </a:xfrm>
        </p:spPr>
        <p:txBody>
          <a:bodyPr/>
          <a:lstStyle/>
          <a:p>
            <a:r>
              <a:rPr lang="en-AU"/>
              <a:t>Sydney Opera House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326F4F6-89A9-4C1C-9A7C-DCBCAE494C0F}"/>
              </a:ext>
            </a:extLst>
          </p:cNvPr>
          <p:cNvSpPr txBox="1">
            <a:spLocks/>
          </p:cNvSpPr>
          <p:nvPr/>
        </p:nvSpPr>
        <p:spPr>
          <a:xfrm>
            <a:off x="3087993" y="2086868"/>
            <a:ext cx="3188154" cy="160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8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Sydney Harbour Bridge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6CF3F44-5876-45B2-BAEE-79E59AEA242B}"/>
              </a:ext>
            </a:extLst>
          </p:cNvPr>
          <p:cNvSpPr txBox="1">
            <a:spLocks/>
          </p:cNvSpPr>
          <p:nvPr/>
        </p:nvSpPr>
        <p:spPr>
          <a:xfrm>
            <a:off x="9239556" y="2099926"/>
            <a:ext cx="2990919" cy="1600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8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Bondi Beach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F0B5655-C6D9-4B5C-9597-9E578A887A4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218400" y="3683883"/>
            <a:ext cx="2966436" cy="1672049"/>
          </a:xfrm>
        </p:spPr>
        <p:txBody>
          <a:bodyPr anchor="t"/>
          <a:lstStyle/>
          <a:p>
            <a:r>
              <a:rPr lang="en-AU"/>
              <a:t>Shopping</a:t>
            </a:r>
          </a:p>
        </p:txBody>
      </p:sp>
    </p:spTree>
    <p:extLst>
      <p:ext uri="{BB962C8B-B14F-4D97-AF65-F5344CB8AC3E}">
        <p14:creationId xmlns:p14="http://schemas.microsoft.com/office/powerpoint/2010/main" val="139913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A group of men in clothing&#10;&#10;Description automatically generated">
            <a:extLst>
              <a:ext uri="{FF2B5EF4-FFF2-40B4-BE49-F238E27FC236}">
                <a16:creationId xmlns:a16="http://schemas.microsoft.com/office/drawing/2014/main" id="{D0A5DF7C-EE34-47B2-9670-2F9E83AB49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4" y="4861525"/>
            <a:ext cx="6083382" cy="2002321"/>
          </a:xfrm>
        </p:spPr>
      </p:pic>
      <p:pic>
        <p:nvPicPr>
          <p:cNvPr id="26" name="Picture Placeholder 25" descr="A person standing on rocks by water with a person holding boomerang&#10;&#10;Description automatically generated">
            <a:extLst>
              <a:ext uri="{FF2B5EF4-FFF2-40B4-BE49-F238E27FC236}">
                <a16:creationId xmlns:a16="http://schemas.microsoft.com/office/drawing/2014/main" id="{4EFC5914-9D5D-47A5-94EC-FD0F862B900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56"/>
          <a:stretch/>
        </p:blipFill>
        <p:spPr>
          <a:xfrm>
            <a:off x="0" y="2883329"/>
            <a:ext cx="6087046" cy="1980000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C854AAEC-044E-4584-A677-99CD1AE785D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238" y="4857337"/>
            <a:ext cx="6109762" cy="2006510"/>
          </a:xfrm>
        </p:spPr>
      </p:pic>
      <p:pic>
        <p:nvPicPr>
          <p:cNvPr id="22" name="Picture Placeholder 21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F3D2F729-DCDA-490D-BB31-908C7A49CEEE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454" y="882812"/>
            <a:ext cx="6087046" cy="2006510"/>
          </a:xfr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DE6B4283-7856-457E-AAA6-EF9C07529605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"/>
          <a:stretch/>
        </p:blipFill>
        <p:spPr>
          <a:xfrm flipH="1">
            <a:off x="6082238" y="2883328"/>
            <a:ext cx="6106098" cy="198237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88DD55-5DDE-FB02-BD94-7F2B4ED60A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51" y="6255618"/>
            <a:ext cx="3860997" cy="1397883"/>
          </a:xfrm>
        </p:spPr>
        <p:txBody>
          <a:bodyPr>
            <a:noAutofit/>
          </a:bodyPr>
          <a:lstStyle/>
          <a:p>
            <a:r>
              <a:rPr lang="en-US" sz="1800" dirty="0" err="1"/>
              <a:t>Giralang</a:t>
            </a:r>
            <a:r>
              <a:rPr lang="en-US" sz="1800" dirty="0"/>
              <a:t> </a:t>
            </a:r>
            <a:r>
              <a:rPr lang="en-US" sz="1800" dirty="0" err="1"/>
              <a:t>Guwal</a:t>
            </a:r>
            <a:r>
              <a:rPr lang="en-US" sz="1800" dirty="0"/>
              <a:t> Aboriginal dance and cultural education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E0D9A7-0BB3-B9A1-88DE-C602D1F8F8D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82238" y="2291635"/>
            <a:ext cx="4412580" cy="8299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</a:rPr>
              <a:t>BridgeClimb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Burrawa</a:t>
            </a:r>
            <a:r>
              <a:rPr lang="en-US" sz="1800" dirty="0">
                <a:solidFill>
                  <a:schemeClr val="bg1"/>
                </a:solidFill>
              </a:rPr>
              <a:t> Indigenous experience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2365A77-1BD9-4A3D-90DA-F3AE03E86B0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812"/>
            <a:ext cx="6103926" cy="200953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ABF1D8-FDBE-AEEA-4B46-E30DA0BF84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3926" y="4510817"/>
            <a:ext cx="5180159" cy="771817"/>
          </a:xfrm>
        </p:spPr>
        <p:txBody>
          <a:bodyPr>
            <a:noAutofit/>
          </a:bodyPr>
          <a:lstStyle/>
          <a:p>
            <a:r>
              <a:rPr lang="en-US" sz="1800" dirty="0"/>
              <a:t>Blue Mountains Aboriginal Guided Tour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60178B-0C35-6E8E-CE79-C8733F5A06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03926" y="6404051"/>
            <a:ext cx="3860997" cy="924332"/>
          </a:xfrm>
        </p:spPr>
        <p:txBody>
          <a:bodyPr>
            <a:noAutofit/>
          </a:bodyPr>
          <a:lstStyle/>
          <a:p>
            <a:r>
              <a:rPr lang="en-US" sz="1800" dirty="0"/>
              <a:t>Sydney Opera House tour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DC2C70-079E-9B82-F93E-C36AEA3B7B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-13216" y="4270302"/>
            <a:ext cx="3811834" cy="825998"/>
          </a:xfrm>
        </p:spPr>
        <p:txBody>
          <a:bodyPr>
            <a:noAutofit/>
          </a:bodyPr>
          <a:lstStyle/>
          <a:p>
            <a:r>
              <a:rPr lang="en-US" sz="1800" dirty="0"/>
              <a:t>Aboriginal Cultural Tour – Barangaroo Reserve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3D62122-B9E3-FA57-6F63-356898B352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9" y="2304568"/>
            <a:ext cx="3715909" cy="1004958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The Rocks Aboriginal Dreaming tour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B0C53-AD09-95F7-0F97-D9178E4A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7" y="206033"/>
            <a:ext cx="5949143" cy="676098"/>
          </a:xfrm>
        </p:spPr>
        <p:txBody>
          <a:bodyPr>
            <a:noAutofit/>
          </a:bodyPr>
          <a:lstStyle/>
          <a:p>
            <a:r>
              <a:rPr lang="en-US" sz="4200"/>
              <a:t>Cultural Experiences</a:t>
            </a:r>
          </a:p>
        </p:txBody>
      </p:sp>
    </p:spTree>
    <p:extLst>
      <p:ext uri="{BB962C8B-B14F-4D97-AF65-F5344CB8AC3E}">
        <p14:creationId xmlns:p14="http://schemas.microsoft.com/office/powerpoint/2010/main" val="3301809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1818EC6D-9C2C-66BC-671A-8353D46868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483" y="0"/>
            <a:ext cx="2032001" cy="34430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4D0DD0-A5B7-7525-45A4-50C750BE6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504" y="0"/>
            <a:ext cx="2058260" cy="3443002"/>
          </a:xfrm>
          <a:prstGeom prst="rect">
            <a:avLst/>
          </a:prstGeom>
        </p:spPr>
      </p:pic>
      <p:pic>
        <p:nvPicPr>
          <p:cNvPr id="34" name="Picture Placeholder 33" descr="A field of crops in a valley&#10;&#10;Description automatically generated">
            <a:extLst>
              <a:ext uri="{FF2B5EF4-FFF2-40B4-BE49-F238E27FC236}">
                <a16:creationId xmlns:a16="http://schemas.microsoft.com/office/drawing/2014/main" id="{7E233D43-27F5-06A8-9F2D-5C9282787F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6" name="Picture Placeholder 35" descr="A building with a body of water and boats&#10;&#10;Description automatically generated">
            <a:extLst>
              <a:ext uri="{FF2B5EF4-FFF2-40B4-BE49-F238E27FC236}">
                <a16:creationId xmlns:a16="http://schemas.microsoft.com/office/drawing/2014/main" id="{B7967280-14CB-DCF6-73E1-3AD80203F6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47" name="Picture Placeholder 46" descr="A building with tents in the middle of a grassy area&#10;&#10;Description automatically generated">
            <a:extLst>
              <a:ext uri="{FF2B5EF4-FFF2-40B4-BE49-F238E27FC236}">
                <a16:creationId xmlns:a16="http://schemas.microsoft.com/office/drawing/2014/main" id="{1B34298E-6CA3-58C5-C3E2-00FE9901F3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277B8-F7D8-993A-FDA1-292A08CF5A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SG" dirty="0">
                <a:cs typeface="Poppins Regular"/>
              </a:rPr>
              <a:t>1.</a:t>
            </a:r>
          </a:p>
          <a:p>
            <a:r>
              <a:rPr lang="en-SG" dirty="0"/>
              <a:t>Hunter Valley</a:t>
            </a:r>
            <a:endParaRPr lang="en-SG" dirty="0">
              <a:cs typeface="Poppins Regular"/>
            </a:endParaRPr>
          </a:p>
          <a:p>
            <a:r>
              <a:rPr lang="en-US" sz="1400" b="1" dirty="0">
                <a:latin typeface="Poppins SemiBold"/>
                <a:cs typeface="Poppins SemiBold"/>
              </a:rPr>
              <a:t>2.5hrs drive north</a:t>
            </a:r>
            <a:endParaRPr lang="en-US" sz="1400" b="1" dirty="0">
              <a:solidFill>
                <a:schemeClr val="bg1"/>
              </a:solidFill>
              <a:latin typeface="Poppins SemiBold"/>
              <a:cs typeface="Poppins SemiBold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06002F-46E8-7D68-3A4C-D259720636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73226" y="3566609"/>
            <a:ext cx="2199613" cy="18849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SG" dirty="0">
                <a:cs typeface="Poppins Regular"/>
              </a:rPr>
              <a:t>2.</a:t>
            </a:r>
          </a:p>
          <a:p>
            <a:r>
              <a:rPr lang="en-SG" dirty="0"/>
              <a:t>Port Stephens</a:t>
            </a:r>
            <a:endParaRPr lang="en-SG" dirty="0">
              <a:cs typeface="Poppins Regular"/>
            </a:endParaRPr>
          </a:p>
          <a:p>
            <a:r>
              <a:rPr lang="en-SG" sz="1400" dirty="0">
                <a:latin typeface="Poppins SemiBold"/>
                <a:cs typeface="Poppins SemiBold"/>
              </a:rPr>
              <a:t>3hrs drive north</a:t>
            </a:r>
            <a:endParaRPr lang="en-AU" sz="1400" dirty="0">
              <a:latin typeface="Poppins SemiBold"/>
              <a:cs typeface="Poppins SemiBold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0FFBF1-8EEB-1910-FF7B-F0E8DB2606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600332" y="3566609"/>
            <a:ext cx="2591667" cy="18849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SG" dirty="0">
                <a:cs typeface="Poppins Regular"/>
              </a:rPr>
              <a:t>3.</a:t>
            </a:r>
          </a:p>
          <a:p>
            <a:r>
              <a:rPr lang="en-SG" dirty="0"/>
              <a:t>Glenworth Valley</a:t>
            </a:r>
            <a:endParaRPr lang="en-SG" dirty="0">
              <a:cs typeface="Poppins Regular"/>
            </a:endParaRPr>
          </a:p>
          <a:p>
            <a:r>
              <a:rPr lang="en-SG" sz="1400" dirty="0">
                <a:latin typeface="Poppins SemiBold"/>
                <a:cs typeface="Poppins SemiBold"/>
              </a:rPr>
              <a:t>1h drive north</a:t>
            </a:r>
            <a:endParaRPr lang="en-AU" sz="1400" dirty="0">
              <a:latin typeface="Poppins SemiBold"/>
              <a:cs typeface="Poppins SemiBold"/>
            </a:endParaRPr>
          </a:p>
        </p:txBody>
      </p:sp>
      <p:sp>
        <p:nvSpPr>
          <p:cNvPr id="22" name="Google Shape;641;p22">
            <a:extLst>
              <a:ext uri="{FF2B5EF4-FFF2-40B4-BE49-F238E27FC236}">
                <a16:creationId xmlns:a16="http://schemas.microsoft.com/office/drawing/2014/main" id="{D22DF5BD-E796-6ECF-CBC7-93EE4DB0C730}"/>
              </a:ext>
            </a:extLst>
          </p:cNvPr>
          <p:cNvSpPr/>
          <p:nvPr/>
        </p:nvSpPr>
        <p:spPr>
          <a:xfrm>
            <a:off x="0" y="0"/>
            <a:ext cx="4063999" cy="6858001"/>
          </a:xfrm>
          <a:prstGeom prst="rect">
            <a:avLst/>
          </a:prstGeom>
          <a:blipFill rotWithShape="1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Off-page Connector 13">
            <a:extLst>
              <a:ext uri="{FF2B5EF4-FFF2-40B4-BE49-F238E27FC236}">
                <a16:creationId xmlns:a16="http://schemas.microsoft.com/office/drawing/2014/main" id="{83180EDA-F008-9430-C60B-8611A553CDD6}"/>
              </a:ext>
            </a:extLst>
          </p:cNvPr>
          <p:cNvSpPr/>
          <p:nvPr/>
        </p:nvSpPr>
        <p:spPr>
          <a:xfrm>
            <a:off x="656756" y="2828741"/>
            <a:ext cx="263047" cy="457200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4" name="Off-page Connector 23">
            <a:extLst>
              <a:ext uri="{FF2B5EF4-FFF2-40B4-BE49-F238E27FC236}">
                <a16:creationId xmlns:a16="http://schemas.microsoft.com/office/drawing/2014/main" id="{1FECD8D2-4D98-5970-3FAE-0AA4B2519742}"/>
              </a:ext>
            </a:extLst>
          </p:cNvPr>
          <p:cNvSpPr/>
          <p:nvPr/>
        </p:nvSpPr>
        <p:spPr>
          <a:xfrm>
            <a:off x="1182768" y="4667080"/>
            <a:ext cx="263047" cy="457200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</a:t>
            </a:r>
          </a:p>
        </p:txBody>
      </p:sp>
      <p:sp>
        <p:nvSpPr>
          <p:cNvPr id="25" name="Off-page Connector 25">
            <a:extLst>
              <a:ext uri="{FF2B5EF4-FFF2-40B4-BE49-F238E27FC236}">
                <a16:creationId xmlns:a16="http://schemas.microsoft.com/office/drawing/2014/main" id="{6D07E43F-729D-C58C-141B-5D121D98642D}"/>
              </a:ext>
            </a:extLst>
          </p:cNvPr>
          <p:cNvSpPr/>
          <p:nvPr/>
        </p:nvSpPr>
        <p:spPr>
          <a:xfrm>
            <a:off x="187448" y="5197108"/>
            <a:ext cx="263047" cy="457200"/>
          </a:xfrm>
          <a:prstGeom prst="flowChartOffpageConnector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6</a:t>
            </a:r>
          </a:p>
        </p:txBody>
      </p:sp>
      <p:sp>
        <p:nvSpPr>
          <p:cNvPr id="26" name="Off-page Connector 27">
            <a:extLst>
              <a:ext uri="{FF2B5EF4-FFF2-40B4-BE49-F238E27FC236}">
                <a16:creationId xmlns:a16="http://schemas.microsoft.com/office/drawing/2014/main" id="{4BDD39BF-8485-CBC4-665C-96769448DA28}"/>
              </a:ext>
            </a:extLst>
          </p:cNvPr>
          <p:cNvSpPr/>
          <p:nvPr/>
        </p:nvSpPr>
        <p:spPr>
          <a:xfrm>
            <a:off x="883363" y="6018450"/>
            <a:ext cx="263047" cy="457200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7</a:t>
            </a:r>
          </a:p>
        </p:txBody>
      </p:sp>
      <p:sp>
        <p:nvSpPr>
          <p:cNvPr id="27" name="Off-page Connector 29">
            <a:extLst>
              <a:ext uri="{FF2B5EF4-FFF2-40B4-BE49-F238E27FC236}">
                <a16:creationId xmlns:a16="http://schemas.microsoft.com/office/drawing/2014/main" id="{325854FC-DA29-73AF-C782-789128667DC1}"/>
              </a:ext>
            </a:extLst>
          </p:cNvPr>
          <p:cNvSpPr/>
          <p:nvPr/>
        </p:nvSpPr>
        <p:spPr>
          <a:xfrm>
            <a:off x="3540981" y="836270"/>
            <a:ext cx="263047" cy="457200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8" name="Off-page Connector 30">
            <a:extLst>
              <a:ext uri="{FF2B5EF4-FFF2-40B4-BE49-F238E27FC236}">
                <a16:creationId xmlns:a16="http://schemas.microsoft.com/office/drawing/2014/main" id="{442FFFE7-68D5-4EFD-1A73-BB136C6C69CB}"/>
              </a:ext>
            </a:extLst>
          </p:cNvPr>
          <p:cNvSpPr/>
          <p:nvPr/>
        </p:nvSpPr>
        <p:spPr>
          <a:xfrm>
            <a:off x="1787417" y="419581"/>
            <a:ext cx="263047" cy="457200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29" name="Off-page Connector 31">
            <a:extLst>
              <a:ext uri="{FF2B5EF4-FFF2-40B4-BE49-F238E27FC236}">
                <a16:creationId xmlns:a16="http://schemas.microsoft.com/office/drawing/2014/main" id="{E11ABDDB-BA99-CABA-7FC2-86F12F01671B}"/>
              </a:ext>
            </a:extLst>
          </p:cNvPr>
          <p:cNvSpPr/>
          <p:nvPr/>
        </p:nvSpPr>
        <p:spPr>
          <a:xfrm>
            <a:off x="2030486" y="2393065"/>
            <a:ext cx="263047" cy="457200"/>
          </a:xfrm>
          <a:prstGeom prst="flowChartOffpageConnector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31" name="Off-page Connector 12">
            <a:extLst>
              <a:ext uri="{FF2B5EF4-FFF2-40B4-BE49-F238E27FC236}">
                <a16:creationId xmlns:a16="http://schemas.microsoft.com/office/drawing/2014/main" id="{42ED9AB6-3CF8-CA93-8308-6D69AE1B6C73}"/>
              </a:ext>
            </a:extLst>
          </p:cNvPr>
          <p:cNvSpPr/>
          <p:nvPr/>
        </p:nvSpPr>
        <p:spPr>
          <a:xfrm>
            <a:off x="1992082" y="3122352"/>
            <a:ext cx="132847" cy="201643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D682D4-EC99-3AFB-E137-6E739FF53802}"/>
              </a:ext>
            </a:extLst>
          </p:cNvPr>
          <p:cNvSpPr txBox="1"/>
          <p:nvPr/>
        </p:nvSpPr>
        <p:spPr>
          <a:xfrm>
            <a:off x="2085291" y="2999988"/>
            <a:ext cx="1191694" cy="41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Sydney</a:t>
            </a:r>
          </a:p>
        </p:txBody>
      </p:sp>
    </p:spTree>
    <p:extLst>
      <p:ext uri="{BB962C8B-B14F-4D97-AF65-F5344CB8AC3E}">
        <p14:creationId xmlns:p14="http://schemas.microsoft.com/office/powerpoint/2010/main" val="152444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1;p22">
            <a:extLst>
              <a:ext uri="{FF2B5EF4-FFF2-40B4-BE49-F238E27FC236}">
                <a16:creationId xmlns:a16="http://schemas.microsoft.com/office/drawing/2014/main" id="{46E256FA-57AE-1301-692A-424E7528E5D0}"/>
              </a:ext>
            </a:extLst>
          </p:cNvPr>
          <p:cNvSpPr/>
          <p:nvPr/>
        </p:nvSpPr>
        <p:spPr>
          <a:xfrm>
            <a:off x="0" y="0"/>
            <a:ext cx="4063999" cy="6858001"/>
          </a:xfrm>
          <a:prstGeom prst="rect">
            <a:avLst/>
          </a:prstGeom>
          <a:blipFill rotWithShape="1">
            <a:blip r:embed="rId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D786F-3ED9-885E-FBA7-81FA07B40993}"/>
              </a:ext>
            </a:extLst>
          </p:cNvPr>
          <p:cNvSpPr/>
          <p:nvPr/>
        </p:nvSpPr>
        <p:spPr>
          <a:xfrm>
            <a:off x="4064000" y="3429000"/>
            <a:ext cx="203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352C0B-511D-FA89-6AB9-57B728A37E51}"/>
              </a:ext>
            </a:extLst>
          </p:cNvPr>
          <p:cNvSpPr/>
          <p:nvPr/>
        </p:nvSpPr>
        <p:spPr>
          <a:xfrm>
            <a:off x="6096001" y="3429000"/>
            <a:ext cx="2016124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915D81-5B35-9D95-D5FE-69993EB3D698}"/>
              </a:ext>
            </a:extLst>
          </p:cNvPr>
          <p:cNvSpPr/>
          <p:nvPr/>
        </p:nvSpPr>
        <p:spPr>
          <a:xfrm>
            <a:off x="8112125" y="3429000"/>
            <a:ext cx="2048571" cy="3429000"/>
          </a:xfrm>
          <a:prstGeom prst="rect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E1CDB7-96B0-6819-B935-116571907031}"/>
              </a:ext>
            </a:extLst>
          </p:cNvPr>
          <p:cNvSpPr txBox="1"/>
          <p:nvPr/>
        </p:nvSpPr>
        <p:spPr>
          <a:xfrm>
            <a:off x="6192399" y="3566609"/>
            <a:ext cx="2016123" cy="143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5.</a:t>
            </a:r>
            <a:b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Wollongong</a:t>
            </a:r>
            <a:b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1.5hrs drive south</a:t>
            </a:r>
          </a:p>
          <a:p>
            <a:pPr>
              <a:lnSpc>
                <a:spcPts val="2600"/>
              </a:lnSpc>
            </a:pPr>
            <a:endParaRPr lang="en-US" sz="2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25F246-762B-34A0-D6A2-F3A74305A784}"/>
              </a:ext>
            </a:extLst>
          </p:cNvPr>
          <p:cNvSpPr txBox="1"/>
          <p:nvPr/>
        </p:nvSpPr>
        <p:spPr>
          <a:xfrm>
            <a:off x="8223674" y="3566609"/>
            <a:ext cx="1808602" cy="176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6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Southern Highlands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2hrs drive south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F2C87-F177-ECB6-2D78-250D9AF1D65A}"/>
              </a:ext>
            </a:extLst>
          </p:cNvPr>
          <p:cNvSpPr txBox="1"/>
          <p:nvPr/>
        </p:nvSpPr>
        <p:spPr>
          <a:xfrm>
            <a:off x="4207024" y="3566609"/>
            <a:ext cx="1808602" cy="1753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4.</a:t>
            </a:r>
            <a:b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Blue Mountains</a:t>
            </a:r>
            <a:br>
              <a:rPr lang="en-US" sz="20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4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1.5hrs drive west</a:t>
            </a:r>
          </a:p>
          <a:p>
            <a:pPr>
              <a:lnSpc>
                <a:spcPts val="2600"/>
              </a:lnSpc>
            </a:pPr>
            <a:endParaRPr lang="en-US" sz="20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Off-page Connector 13">
            <a:extLst>
              <a:ext uri="{FF2B5EF4-FFF2-40B4-BE49-F238E27FC236}">
                <a16:creationId xmlns:a16="http://schemas.microsoft.com/office/drawing/2014/main" id="{54FBEF9A-E41C-2CA6-B53B-6907B59FFA1B}"/>
              </a:ext>
            </a:extLst>
          </p:cNvPr>
          <p:cNvSpPr/>
          <p:nvPr/>
        </p:nvSpPr>
        <p:spPr>
          <a:xfrm>
            <a:off x="656756" y="2828741"/>
            <a:ext cx="263047" cy="457200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4" name="Off-page Connector 23">
            <a:extLst>
              <a:ext uri="{FF2B5EF4-FFF2-40B4-BE49-F238E27FC236}">
                <a16:creationId xmlns:a16="http://schemas.microsoft.com/office/drawing/2014/main" id="{25C32EFB-2812-E222-2898-627B84F5962C}"/>
              </a:ext>
            </a:extLst>
          </p:cNvPr>
          <p:cNvSpPr/>
          <p:nvPr/>
        </p:nvSpPr>
        <p:spPr>
          <a:xfrm>
            <a:off x="1182768" y="4667080"/>
            <a:ext cx="263047" cy="457200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5</a:t>
            </a:r>
          </a:p>
        </p:txBody>
      </p:sp>
      <p:sp>
        <p:nvSpPr>
          <p:cNvPr id="26" name="Off-page Connector 25">
            <a:extLst>
              <a:ext uri="{FF2B5EF4-FFF2-40B4-BE49-F238E27FC236}">
                <a16:creationId xmlns:a16="http://schemas.microsoft.com/office/drawing/2014/main" id="{03D45A6D-ACA8-C7F8-605B-5374318073CF}"/>
              </a:ext>
            </a:extLst>
          </p:cNvPr>
          <p:cNvSpPr/>
          <p:nvPr/>
        </p:nvSpPr>
        <p:spPr>
          <a:xfrm>
            <a:off x="187448" y="5197108"/>
            <a:ext cx="263047" cy="457200"/>
          </a:xfrm>
          <a:prstGeom prst="flowChartOffpageConnector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6</a:t>
            </a:r>
          </a:p>
        </p:txBody>
      </p:sp>
      <p:sp>
        <p:nvSpPr>
          <p:cNvPr id="28" name="Off-page Connector 27">
            <a:extLst>
              <a:ext uri="{FF2B5EF4-FFF2-40B4-BE49-F238E27FC236}">
                <a16:creationId xmlns:a16="http://schemas.microsoft.com/office/drawing/2014/main" id="{62208639-F555-E550-9413-9AA727BB6D63}"/>
              </a:ext>
            </a:extLst>
          </p:cNvPr>
          <p:cNvSpPr/>
          <p:nvPr/>
        </p:nvSpPr>
        <p:spPr>
          <a:xfrm>
            <a:off x="883363" y="6018450"/>
            <a:ext cx="263047" cy="457200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7</a:t>
            </a:r>
          </a:p>
        </p:txBody>
      </p:sp>
      <p:sp>
        <p:nvSpPr>
          <p:cNvPr id="30" name="Off-page Connector 29">
            <a:extLst>
              <a:ext uri="{FF2B5EF4-FFF2-40B4-BE49-F238E27FC236}">
                <a16:creationId xmlns:a16="http://schemas.microsoft.com/office/drawing/2014/main" id="{796DBDC0-1807-654E-9957-CBF30E9706B4}"/>
              </a:ext>
            </a:extLst>
          </p:cNvPr>
          <p:cNvSpPr/>
          <p:nvPr/>
        </p:nvSpPr>
        <p:spPr>
          <a:xfrm>
            <a:off x="3540981" y="836270"/>
            <a:ext cx="263047" cy="457200"/>
          </a:xfrm>
          <a:prstGeom prst="flowChartOffpage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31" name="Off-page Connector 30">
            <a:extLst>
              <a:ext uri="{FF2B5EF4-FFF2-40B4-BE49-F238E27FC236}">
                <a16:creationId xmlns:a16="http://schemas.microsoft.com/office/drawing/2014/main" id="{D83258E7-8A59-5102-8D97-7ECD2260F1F1}"/>
              </a:ext>
            </a:extLst>
          </p:cNvPr>
          <p:cNvSpPr/>
          <p:nvPr/>
        </p:nvSpPr>
        <p:spPr>
          <a:xfrm>
            <a:off x="1787417" y="419581"/>
            <a:ext cx="263047" cy="457200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32" name="Off-page Connector 31">
            <a:extLst>
              <a:ext uri="{FF2B5EF4-FFF2-40B4-BE49-F238E27FC236}">
                <a16:creationId xmlns:a16="http://schemas.microsoft.com/office/drawing/2014/main" id="{316CD227-7E18-3048-2EAE-828FAA3DC3E1}"/>
              </a:ext>
            </a:extLst>
          </p:cNvPr>
          <p:cNvSpPr/>
          <p:nvPr/>
        </p:nvSpPr>
        <p:spPr>
          <a:xfrm>
            <a:off x="2030486" y="2393065"/>
            <a:ext cx="263047" cy="457200"/>
          </a:xfrm>
          <a:prstGeom prst="flowChartOffpageConnector">
            <a:avLst/>
          </a:prstGeom>
          <a:solidFill>
            <a:srgbClr val="BD9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ABEE8-A62D-0E74-4259-6BF238D67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485" y="0"/>
            <a:ext cx="2032000" cy="3443002"/>
          </a:xfrm>
          <a:prstGeom prst="rect">
            <a:avLst/>
          </a:prstGeom>
        </p:spPr>
      </p:pic>
      <p:sp>
        <p:nvSpPr>
          <p:cNvPr id="13" name="Off-page Connector 12">
            <a:extLst>
              <a:ext uri="{FF2B5EF4-FFF2-40B4-BE49-F238E27FC236}">
                <a16:creationId xmlns:a16="http://schemas.microsoft.com/office/drawing/2014/main" id="{D6C9AB4E-574D-0CB4-BC88-1FDF116C0174}"/>
              </a:ext>
            </a:extLst>
          </p:cNvPr>
          <p:cNvSpPr/>
          <p:nvPr/>
        </p:nvSpPr>
        <p:spPr>
          <a:xfrm>
            <a:off x="1992082" y="3122352"/>
            <a:ext cx="132847" cy="201643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DCB89-9806-BE62-7A43-93E91D83AFF5}"/>
              </a:ext>
            </a:extLst>
          </p:cNvPr>
          <p:cNvSpPr txBox="1"/>
          <p:nvPr/>
        </p:nvSpPr>
        <p:spPr>
          <a:xfrm>
            <a:off x="2085291" y="2999988"/>
            <a:ext cx="1191694" cy="41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Sydney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BB0CA-EE02-0F45-26AD-BBD6A4B47B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507" y="-14744"/>
            <a:ext cx="2058256" cy="3451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F21134-7BFD-5379-F714-CD61928A26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4763" y="-8681"/>
            <a:ext cx="2027237" cy="3435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A86528-269B-CF96-12C9-77388B70EA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1513"/>
            <a:ext cx="2016125" cy="3443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5D2D79-2D5F-128F-B0DA-851264E4EC89}"/>
              </a:ext>
            </a:extLst>
          </p:cNvPr>
          <p:cNvSpPr/>
          <p:nvPr/>
        </p:nvSpPr>
        <p:spPr>
          <a:xfrm rot="5400000">
            <a:off x="9450599" y="4115767"/>
            <a:ext cx="3435458" cy="20490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369B35-4AE8-C46D-2164-1FD03DD38701}"/>
              </a:ext>
            </a:extLst>
          </p:cNvPr>
          <p:cNvSpPr txBox="1"/>
          <p:nvPr/>
        </p:nvSpPr>
        <p:spPr>
          <a:xfrm>
            <a:off x="10271820" y="3581998"/>
            <a:ext cx="1808602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bg1"/>
                </a:solidFill>
                <a:cs typeface="Poppins" pitchFamily="2" charset="77"/>
              </a:rPr>
              <a:t>7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" pitchFamily="2" charset="77"/>
              </a:rPr>
              <a:t>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" pitchFamily="2" charset="77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" pitchFamily="2" charset="77"/>
              </a:rPr>
              <a:t>Jervis Bay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" pitchFamily="2" charset="77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 SemiBold" pitchFamily="2" charset="77"/>
              </a:rPr>
              <a:t>2.5hrs </a:t>
            </a:r>
            <a:r>
              <a:rPr lang="en-US" sz="1400" b="1" dirty="0">
                <a:solidFill>
                  <a:schemeClr val="bg1"/>
                </a:solidFill>
                <a:cs typeface="Poppins SemiBold" pitchFamily="2" charset="77"/>
              </a:rPr>
              <a:t>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Poppins SemiBold" pitchFamily="2" charset="77"/>
              </a:rPr>
              <a:t>rive south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92172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7522F46-9B86-4A65-8B09-398A3DDF94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4088" y="3941063"/>
            <a:ext cx="3651504" cy="2916937"/>
          </a:xfrm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45A0F0-C147-4BB5-9DEE-21702486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Conference Venue</a:t>
            </a:r>
            <a:br>
              <a:rPr lang="en-AU"/>
            </a:br>
            <a:r>
              <a:rPr lang="en-AU" sz="2800"/>
              <a:t>[venue name]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287C187-090D-4626-AD52-9648FD0571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075D7-F6CD-4355-941E-B95198380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56" y="2587492"/>
            <a:ext cx="4075565" cy="3092486"/>
          </a:xfrm>
        </p:spPr>
        <p:txBody>
          <a:bodyPr>
            <a:normAutofit/>
          </a:bodyPr>
          <a:lstStyle/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[details about venue]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[Potential additional points below – adjust as appropriate:]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[Located near/on Sydney’s sparkling harbour, in the heart of the city]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[Only 5 miles (20 minute drive) from Sydney Airport]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[Walk to iconic attractions]</a:t>
            </a:r>
          </a:p>
          <a:p>
            <a:pPr marL="171450" indent="-1714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AU" sz="1600"/>
              <a:t>[Surrounded by accommodation, restaurants and cafes to suit all budgets]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87F6932-B05F-4F05-B77D-7AD38F5F04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5592" y="3941063"/>
            <a:ext cx="3776408" cy="2916937"/>
          </a:xfrm>
        </p:spPr>
      </p:sp>
    </p:spTree>
    <p:extLst>
      <p:ext uri="{BB962C8B-B14F-4D97-AF65-F5344CB8AC3E}">
        <p14:creationId xmlns:p14="http://schemas.microsoft.com/office/powerpoint/2010/main" val="402722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505B02-D2C9-2562-3F2E-88293E5E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ICC Sydney</a:t>
            </a:r>
            <a:endParaRPr lang="en-AU"/>
          </a:p>
        </p:txBody>
      </p:sp>
      <p:pic>
        <p:nvPicPr>
          <p:cNvPr id="24" name="Picture Placeholder 23" descr="A group of people sitting on a rooftop&#10;&#10;Description automatically generated">
            <a:extLst>
              <a:ext uri="{FF2B5EF4-FFF2-40B4-BE49-F238E27FC236}">
                <a16:creationId xmlns:a16="http://schemas.microsoft.com/office/drawing/2014/main" id="{A29B31BC-2B8A-2F77-AB30-3B78673C65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5D68DE-6822-6A5B-4197-2E97EBBA7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1282" y="1940560"/>
            <a:ext cx="2747838" cy="1794345"/>
          </a:xfrm>
        </p:spPr>
        <p:txBody>
          <a:bodyPr>
            <a:normAutofit/>
          </a:bodyPr>
          <a:lstStyle/>
          <a:p>
            <a:r>
              <a:rPr lang="en-US" b="1"/>
              <a:t>Capacity</a:t>
            </a:r>
          </a:p>
          <a:p>
            <a:r>
              <a:rPr lang="en-AU"/>
              <a:t>Level 4 Exhibition Halls total up to 5000 pax (banquet setup)</a:t>
            </a:r>
          </a:p>
          <a:p>
            <a:r>
              <a:rPr lang="en-AU"/>
              <a:t>The Theatre – 8000 pax (tiered)</a:t>
            </a:r>
          </a:p>
          <a:p>
            <a:r>
              <a:rPr lang="en-AU"/>
              <a:t>Darling Harbour Theatre – 2500 pax (tiered)</a:t>
            </a:r>
          </a:p>
          <a:p>
            <a:r>
              <a:rPr lang="en-AU"/>
              <a:t>Pyrmont Theatre – 1000 pax (tiered)</a:t>
            </a:r>
          </a:p>
          <a:p>
            <a:endParaRPr lang="en-AU"/>
          </a:p>
        </p:txBody>
      </p:sp>
      <p:pic>
        <p:nvPicPr>
          <p:cNvPr id="16" name="Picture Placeholder 3" descr="A blue line drawing of people&#10;&#10;Description automatically generated">
            <a:extLst>
              <a:ext uri="{FF2B5EF4-FFF2-40B4-BE49-F238E27FC236}">
                <a16:creationId xmlns:a16="http://schemas.microsoft.com/office/drawing/2014/main" id="{E4E2A19D-7101-C9D9-1A07-39FD68E22A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/>
          <a:stretch>
            <a:fillRect/>
          </a:stretch>
        </p:blipFill>
        <p:spPr>
          <a:xfrm>
            <a:off x="352425" y="2324100"/>
            <a:ext cx="1133475" cy="1133475"/>
          </a:xfrm>
        </p:spPr>
      </p:pic>
      <p:pic>
        <p:nvPicPr>
          <p:cNvPr id="17" name="Picture Placeholder 6" descr="A group of people at a table&#10;&#10;Description automatically generated">
            <a:extLst>
              <a:ext uri="{FF2B5EF4-FFF2-40B4-BE49-F238E27FC236}">
                <a16:creationId xmlns:a16="http://schemas.microsoft.com/office/drawing/2014/main" id="{C5F5DEC0-64E9-147B-BEE0-CE16A5E98A7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52425" y="3640138"/>
            <a:ext cx="1133475" cy="1133475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19365A-3C7A-9444-33B5-E5491CF8EDB1}"/>
              </a:ext>
            </a:extLst>
          </p:cNvPr>
          <p:cNvSpPr txBox="1"/>
          <p:nvPr/>
        </p:nvSpPr>
        <p:spPr>
          <a:xfrm>
            <a:off x="1641282" y="3941064"/>
            <a:ext cx="2626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2"/>
                </a:solidFill>
              </a:rPr>
              <a:t>Function rooms</a:t>
            </a:r>
          </a:p>
          <a:p>
            <a:endParaRPr lang="en-US" sz="1200" b="1">
              <a:solidFill>
                <a:schemeClr val="tx2"/>
              </a:solidFill>
            </a:endParaRPr>
          </a:p>
          <a:p>
            <a:r>
              <a:rPr lang="en-US" sz="1200">
                <a:solidFill>
                  <a:schemeClr val="tx2"/>
                </a:solidFill>
              </a:rPr>
              <a:t>Total function rooms:	70</a:t>
            </a:r>
          </a:p>
          <a:p>
            <a:r>
              <a:rPr lang="en-AU" sz="1200">
                <a:solidFill>
                  <a:schemeClr val="tx2"/>
                </a:solidFill>
              </a:rPr>
              <a:t>Largest room sqm:	8000</a:t>
            </a:r>
          </a:p>
          <a:p>
            <a:endParaRPr lang="en-AU" sz="120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082400-3B74-70ED-E546-AFAB55395350}"/>
              </a:ext>
            </a:extLst>
          </p:cNvPr>
          <p:cNvGrpSpPr/>
          <p:nvPr/>
        </p:nvGrpSpPr>
        <p:grpSpPr>
          <a:xfrm>
            <a:off x="330976" y="6150640"/>
            <a:ext cx="1526372" cy="482572"/>
            <a:chOff x="330976" y="6150640"/>
            <a:chExt cx="1526372" cy="482572"/>
          </a:xfrm>
        </p:grpSpPr>
        <p:pic>
          <p:nvPicPr>
            <p:cNvPr id="9" name="Picture 8" descr="A black and grey globe with a cursor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52058144-331D-AE7D-8F57-500E06C19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976" y="6150640"/>
              <a:ext cx="482572" cy="4825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B8EE2F-D993-7955-5DF0-1517E2BE4EFE}"/>
                </a:ext>
              </a:extLst>
            </p:cNvPr>
            <p:cNvSpPr txBox="1"/>
            <p:nvPr/>
          </p:nvSpPr>
          <p:spPr>
            <a:xfrm>
              <a:off x="725307" y="6287007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1"/>
                  </a:solidFill>
                </a:rPr>
                <a:t>Find out more</a:t>
              </a:r>
              <a:endParaRPr lang="en-AU" sz="1200">
                <a:solidFill>
                  <a:schemeClr val="accent1"/>
                </a:solidFill>
              </a:endParaRPr>
            </a:p>
          </p:txBody>
        </p:sp>
      </p:grpSp>
      <p:pic>
        <p:nvPicPr>
          <p:cNvPr id="4" name="Picture 3" descr="A logo for a convention center&#10;&#10;Description automatically generated">
            <a:extLst>
              <a:ext uri="{FF2B5EF4-FFF2-40B4-BE49-F238E27FC236}">
                <a16:creationId xmlns:a16="http://schemas.microsoft.com/office/drawing/2014/main" id="{81E76DA7-D596-D244-215C-BE590C682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712" y="5839899"/>
            <a:ext cx="1281113" cy="724107"/>
          </a:xfrm>
          <a:prstGeom prst="rect">
            <a:avLst/>
          </a:prstGeom>
        </p:spPr>
      </p:pic>
      <p:pic>
        <p:nvPicPr>
          <p:cNvPr id="12" name="Picture Placeholder 11" descr="A building with colorful lights&#10;&#10;Description automatically generated">
            <a:extLst>
              <a:ext uri="{FF2B5EF4-FFF2-40B4-BE49-F238E27FC236}">
                <a16:creationId xmlns:a16="http://schemas.microsoft.com/office/drawing/2014/main" id="{A54AE093-3BDF-814B-BD2C-CFB3361471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Picture Placeholder 29" descr="A building with glass windows&#10;&#10;Description automatically generated">
            <a:extLst>
              <a:ext uri="{FF2B5EF4-FFF2-40B4-BE49-F238E27FC236}">
                <a16:creationId xmlns:a16="http://schemas.microsoft.com/office/drawing/2014/main" id="{09ABBC92-65E6-2ACF-13BE-AD60AB8521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8250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505B02-D2C9-2562-3F2E-88293E5E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ICC Sydney</a:t>
            </a:r>
            <a:endParaRPr lang="en-AU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29B31BC-2B8A-2F77-AB30-3B78673C65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5592" y="3941064"/>
            <a:ext cx="3776408" cy="291693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5D68DE-6822-6A5B-4197-2E97EBBA7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1282" y="2496735"/>
            <a:ext cx="2626814" cy="1312578"/>
          </a:xfrm>
        </p:spPr>
        <p:txBody>
          <a:bodyPr>
            <a:normAutofit/>
          </a:bodyPr>
          <a:lstStyle/>
          <a:p>
            <a:r>
              <a:rPr lang="en-US" b="1"/>
              <a:t>Capacity (banquet setup)</a:t>
            </a:r>
          </a:p>
          <a:p>
            <a:r>
              <a:rPr lang="en-AU"/>
              <a:t>Grand Ballroom – 2000 pax</a:t>
            </a:r>
          </a:p>
          <a:p>
            <a:r>
              <a:rPr lang="en-AU"/>
              <a:t>The Gallery – 1080 pax </a:t>
            </a:r>
          </a:p>
          <a:p>
            <a:r>
              <a:rPr lang="en-AU"/>
              <a:t>Parkside Ballroom – 740pax</a:t>
            </a:r>
          </a:p>
          <a:p>
            <a:endParaRPr lang="en-AU"/>
          </a:p>
        </p:txBody>
      </p:sp>
      <p:pic>
        <p:nvPicPr>
          <p:cNvPr id="16" name="Picture Placeholder 3" descr="A blue line drawing of people&#10;&#10;Description automatically generated">
            <a:extLst>
              <a:ext uri="{FF2B5EF4-FFF2-40B4-BE49-F238E27FC236}">
                <a16:creationId xmlns:a16="http://schemas.microsoft.com/office/drawing/2014/main" id="{E4E2A19D-7101-C9D9-1A07-39FD68E22A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/>
          <a:stretch>
            <a:fillRect/>
          </a:stretch>
        </p:blipFill>
        <p:spPr>
          <a:xfrm>
            <a:off x="352425" y="2324100"/>
            <a:ext cx="1133475" cy="1133475"/>
          </a:xfrm>
        </p:spPr>
      </p:pic>
      <p:pic>
        <p:nvPicPr>
          <p:cNvPr id="17" name="Picture Placeholder 6" descr="A group of people at a table&#10;&#10;Description automatically generated">
            <a:extLst>
              <a:ext uri="{FF2B5EF4-FFF2-40B4-BE49-F238E27FC236}">
                <a16:creationId xmlns:a16="http://schemas.microsoft.com/office/drawing/2014/main" id="{C5F5DEC0-64E9-147B-BEE0-CE16A5E98A7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52425" y="3640138"/>
            <a:ext cx="1133475" cy="1133475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19365A-3C7A-9444-33B5-E5491CF8EDB1}"/>
              </a:ext>
            </a:extLst>
          </p:cNvPr>
          <p:cNvSpPr txBox="1"/>
          <p:nvPr/>
        </p:nvSpPr>
        <p:spPr>
          <a:xfrm>
            <a:off x="1641282" y="3941064"/>
            <a:ext cx="2626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2"/>
                </a:solidFill>
              </a:rPr>
              <a:t>Function rooms</a:t>
            </a:r>
          </a:p>
          <a:p>
            <a:endParaRPr lang="en-US" sz="1200" b="1">
              <a:solidFill>
                <a:schemeClr val="tx2"/>
              </a:solidFill>
            </a:endParaRPr>
          </a:p>
          <a:p>
            <a:r>
              <a:rPr lang="en-US" sz="1200">
                <a:solidFill>
                  <a:schemeClr val="tx2"/>
                </a:solidFill>
              </a:rPr>
              <a:t>Total function rooms:	70</a:t>
            </a:r>
          </a:p>
          <a:p>
            <a:r>
              <a:rPr lang="en-AU" sz="1200">
                <a:solidFill>
                  <a:schemeClr val="tx2"/>
                </a:solidFill>
              </a:rPr>
              <a:t>Largest room sqm:	8000</a:t>
            </a:r>
          </a:p>
          <a:p>
            <a:endParaRPr lang="en-AU" sz="120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082400-3B74-70ED-E546-AFAB55395350}"/>
              </a:ext>
            </a:extLst>
          </p:cNvPr>
          <p:cNvGrpSpPr/>
          <p:nvPr/>
        </p:nvGrpSpPr>
        <p:grpSpPr>
          <a:xfrm>
            <a:off x="330976" y="6150640"/>
            <a:ext cx="1526372" cy="482572"/>
            <a:chOff x="330976" y="6150640"/>
            <a:chExt cx="1526372" cy="482572"/>
          </a:xfrm>
        </p:grpSpPr>
        <p:pic>
          <p:nvPicPr>
            <p:cNvPr id="9" name="Picture 8" descr="A black and grey globe with a cursor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52058144-331D-AE7D-8F57-500E06C19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976" y="6150640"/>
              <a:ext cx="482572" cy="4825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B8EE2F-D993-7955-5DF0-1517E2BE4EFE}"/>
                </a:ext>
              </a:extLst>
            </p:cNvPr>
            <p:cNvSpPr txBox="1"/>
            <p:nvPr/>
          </p:nvSpPr>
          <p:spPr>
            <a:xfrm>
              <a:off x="725307" y="6287007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accent1"/>
                  </a:solidFill>
                </a:rPr>
                <a:t>Find out more</a:t>
              </a:r>
              <a:endParaRPr lang="en-AU" sz="1200">
                <a:solidFill>
                  <a:schemeClr val="accent1"/>
                </a:solidFill>
              </a:endParaRPr>
            </a:p>
          </p:txBody>
        </p:sp>
      </p:grpSp>
      <p:pic>
        <p:nvPicPr>
          <p:cNvPr id="4" name="Picture 3" descr="A logo for a convention center&#10;&#10;Description automatically generated">
            <a:extLst>
              <a:ext uri="{FF2B5EF4-FFF2-40B4-BE49-F238E27FC236}">
                <a16:creationId xmlns:a16="http://schemas.microsoft.com/office/drawing/2014/main" id="{81E76DA7-D596-D244-215C-BE590C682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712" y="5839899"/>
            <a:ext cx="1281113" cy="724107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54AE093-3BDF-814B-BD2C-CFB3361471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4088" y="0"/>
            <a:ext cx="7427912" cy="3941064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9ABBC92-65E6-2ACF-13BE-AD60AB8521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4088" y="3941064"/>
            <a:ext cx="3651504" cy="2916936"/>
          </a:xfrm>
        </p:spPr>
      </p:pic>
    </p:spTree>
    <p:extLst>
      <p:ext uri="{BB962C8B-B14F-4D97-AF65-F5344CB8AC3E}">
        <p14:creationId xmlns:p14="http://schemas.microsoft.com/office/powerpoint/2010/main" val="380409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5AD061-104B-5668-8F50-38E271CBA1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6"/>
          <a:stretch/>
        </p:blipFill>
        <p:spPr>
          <a:xfrm>
            <a:off x="4481138" y="1610460"/>
            <a:ext cx="6226575" cy="366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3C4F19-9196-E399-56FA-AC195D2E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21" y="1284905"/>
            <a:ext cx="3962249" cy="2615489"/>
          </a:xfrm>
        </p:spPr>
        <p:txBody>
          <a:bodyPr/>
          <a:lstStyle/>
          <a:p>
            <a:r>
              <a:rPr lang="en-AU"/>
              <a:t>Sydney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435ACB-8172-88B1-A373-8830F4C6C9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880" y="2246676"/>
            <a:ext cx="3154239" cy="1267553"/>
          </a:xfrm>
        </p:spPr>
        <p:txBody>
          <a:bodyPr>
            <a:normAutofit/>
          </a:bodyPr>
          <a:lstStyle/>
          <a:p>
            <a:r>
              <a:rPr lang="en-US">
                <a:latin typeface="+mj-lt"/>
              </a:rPr>
              <a:t>The perfect place to connect, reward and inspire.</a:t>
            </a:r>
          </a:p>
        </p:txBody>
      </p:sp>
      <p:pic>
        <p:nvPicPr>
          <p:cNvPr id="5" name="Content Placeholder 4" descr="A desktop computer monitor sitting on top of a flat screen tv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7B90EF2-5CD3-5444-DF15-7066968F9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32" y="1170958"/>
            <a:ext cx="9437868" cy="5208469"/>
          </a:xfrm>
          <a:prstGeom prst="rect">
            <a:avLst/>
          </a:prstGeom>
        </p:spPr>
      </p:pic>
      <p:pic>
        <p:nvPicPr>
          <p:cNvPr id="11" name="Picture 10" descr="A white mouse cursor on a black background&#10;&#10;Description automatically generated">
            <a:extLst>
              <a:ext uri="{FF2B5EF4-FFF2-40B4-BE49-F238E27FC236}">
                <a16:creationId xmlns:a16="http://schemas.microsoft.com/office/drawing/2014/main" id="{1F7BE6E2-4A59-C0C8-8366-83D7D322AC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1513">
            <a:off x="10867787" y="4805076"/>
            <a:ext cx="484198" cy="484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BF58C-6280-02B2-F550-998B490394E9}"/>
              </a:ext>
            </a:extLst>
          </p:cNvPr>
          <p:cNvSpPr txBox="1"/>
          <p:nvPr/>
        </p:nvSpPr>
        <p:spPr>
          <a:xfrm>
            <a:off x="10904937" y="5229211"/>
            <a:ext cx="149361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>
                <a:solidFill>
                  <a:srgbClr val="060606"/>
                </a:solidFill>
                <a:latin typeface="Poppins"/>
                <a:cs typeface="Poppins"/>
              </a:rPr>
              <a:t>hover &amp; click</a:t>
            </a:r>
            <a:endParaRPr lang="en-AU" sz="1200" b="1" dirty="0">
              <a:solidFill>
                <a:srgbClr val="060606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56562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1C159-502E-4686-BC68-960CB30F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6" y="881493"/>
            <a:ext cx="6875595" cy="1705998"/>
          </a:xfrm>
        </p:spPr>
        <p:txBody>
          <a:bodyPr>
            <a:normAutofit/>
          </a:bodyPr>
          <a:lstStyle/>
          <a:p>
            <a:r>
              <a:rPr lang="en-AU" sz="4000" dirty="0"/>
              <a:t>Proposed General Chair / Sydney’s Bid Leader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A228-57C4-4781-A8C3-2EB1C1CD5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56" y="2256817"/>
            <a:ext cx="7527348" cy="4231532"/>
          </a:xfrm>
        </p:spPr>
        <p:txBody>
          <a:bodyPr/>
          <a:lstStyle/>
          <a:p>
            <a:pPr marL="0" indent="0">
              <a:buNone/>
            </a:pPr>
            <a:r>
              <a:rPr lang="en-AU" sz="3200" dirty="0">
                <a:solidFill>
                  <a:schemeClr val="accent5"/>
                </a:solidFill>
              </a:rPr>
              <a:t>[Name, credentials, affiliations]</a:t>
            </a:r>
            <a:endParaRPr lang="en-AU" sz="16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AU" dirty="0"/>
              <a:t>[bio / conference hosting credentials]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04EE49-6E29-40AE-9CEF-107DD63E8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23471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13E865B-900C-4E32-9220-B793D86344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9713" y="1260290"/>
            <a:ext cx="2430071" cy="2142868"/>
          </a:xfrm>
        </p:spPr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195E70-3D32-41F3-8D7D-5BBB4B16E5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9454" y="1260291"/>
            <a:ext cx="2448000" cy="2169762"/>
          </a:xfrm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A79F0F2-2411-485B-A29D-A1B49666C6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9593" y="1260291"/>
            <a:ext cx="2463049" cy="2142868"/>
          </a:xfrm>
        </p:spPr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218FF7-6C96-47D4-A72E-BEE563CE72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3678" y="1260290"/>
            <a:ext cx="2407608" cy="2169762"/>
          </a:xfrm>
        </p:spPr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ECC8436-8A0A-4763-8EBE-5EF895F98E3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2380" y="1260290"/>
            <a:ext cx="2501395" cy="2169762"/>
          </a:xfrm>
        </p:spPr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CA157EF-4E7F-4353-B155-A246C467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/>
              <a:t>Local organising committee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A42A9B2-7B81-46D6-99A9-DE7AD87A5373}"/>
              </a:ext>
            </a:extLst>
          </p:cNvPr>
          <p:cNvSpPr txBox="1">
            <a:spLocks/>
          </p:cNvSpPr>
          <p:nvPr/>
        </p:nvSpPr>
        <p:spPr>
          <a:xfrm>
            <a:off x="267507" y="625289"/>
            <a:ext cx="11382626" cy="558800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/>
              <a:t>We have assembled and internationally recognised team of professionals who will bring exceptional depth and breadth in experience and connection in their respective fields.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6567F5B-63B6-E967-8501-5B8D8677AEFC}"/>
              </a:ext>
            </a:extLst>
          </p:cNvPr>
          <p:cNvSpPr txBox="1">
            <a:spLocks/>
          </p:cNvSpPr>
          <p:nvPr/>
        </p:nvSpPr>
        <p:spPr>
          <a:xfrm>
            <a:off x="2535711" y="3565114"/>
            <a:ext cx="2203328" cy="85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b="1" dirty="0"/>
              <a:t>[</a:t>
            </a:r>
            <a:r>
              <a:rPr lang="en-AU" sz="1400" b="1" dirty="0"/>
              <a:t>Name]</a:t>
            </a:r>
            <a:endParaRPr lang="en-AU" sz="1400" b="1" dirty="0">
              <a:cs typeface="Poppins Regular"/>
            </a:endParaRPr>
          </a:p>
          <a:p>
            <a:r>
              <a:rPr lang="en-AU" sz="1000" b="1" dirty="0"/>
              <a:t>[Role for conference]</a:t>
            </a:r>
            <a:endParaRPr lang="en-AU" sz="1000" b="1" dirty="0">
              <a:cs typeface="Poppins Regular"/>
            </a:endParaRPr>
          </a:p>
          <a:p>
            <a:r>
              <a:rPr lang="en-AU" sz="1000" dirty="0"/>
              <a:t>[Role/affiliation generally]</a:t>
            </a:r>
            <a:endParaRPr lang="en-AU" sz="1000" dirty="0">
              <a:cs typeface="Poppins Regular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3DB0D11-9E7D-E452-01C1-A33FF92F2A18}"/>
              </a:ext>
            </a:extLst>
          </p:cNvPr>
          <p:cNvSpPr txBox="1">
            <a:spLocks/>
          </p:cNvSpPr>
          <p:nvPr/>
        </p:nvSpPr>
        <p:spPr>
          <a:xfrm>
            <a:off x="2535258" y="4407023"/>
            <a:ext cx="2203781" cy="232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dirty="0">
                <a:latin typeface="Helvetica"/>
                <a:cs typeface="Helvetica"/>
              </a:rPr>
              <a:t>[Details/experience]</a:t>
            </a:r>
          </a:p>
          <a:p>
            <a:endParaRPr lang="en-AU" sz="1200" dirty="0">
              <a:cs typeface="Helvetica"/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1F9378B-6107-43B9-8F0F-BEA394D4B075}"/>
              </a:ext>
            </a:extLst>
          </p:cNvPr>
          <p:cNvSpPr txBox="1">
            <a:spLocks/>
          </p:cNvSpPr>
          <p:nvPr/>
        </p:nvSpPr>
        <p:spPr>
          <a:xfrm>
            <a:off x="7451150" y="3506255"/>
            <a:ext cx="2203328" cy="85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b="1" dirty="0"/>
              <a:t>[</a:t>
            </a:r>
            <a:r>
              <a:rPr lang="en-AU" sz="1400" b="1" dirty="0"/>
              <a:t>Name]</a:t>
            </a:r>
            <a:endParaRPr lang="en-AU" sz="1400" b="1" dirty="0">
              <a:cs typeface="Poppins Regular"/>
            </a:endParaRPr>
          </a:p>
          <a:p>
            <a:r>
              <a:rPr lang="en-AU" sz="1000" b="1" dirty="0"/>
              <a:t>[Role for conference]</a:t>
            </a:r>
            <a:endParaRPr lang="en-AU" sz="1000" b="1" dirty="0">
              <a:cs typeface="Poppins Regular"/>
            </a:endParaRPr>
          </a:p>
          <a:p>
            <a:r>
              <a:rPr lang="en-AU" sz="1000" dirty="0"/>
              <a:t>[Role/affiliation generally]</a:t>
            </a:r>
            <a:endParaRPr lang="en-AU" sz="1000" dirty="0">
              <a:cs typeface="Poppins Regular"/>
            </a:endParaRP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F6E120C-41B9-4DF2-B9AC-DFFBA4C09E05}"/>
              </a:ext>
            </a:extLst>
          </p:cNvPr>
          <p:cNvSpPr txBox="1">
            <a:spLocks/>
          </p:cNvSpPr>
          <p:nvPr/>
        </p:nvSpPr>
        <p:spPr>
          <a:xfrm>
            <a:off x="7450697" y="4348164"/>
            <a:ext cx="2203781" cy="232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dirty="0">
                <a:latin typeface="Helvetica"/>
                <a:cs typeface="Helvetica"/>
              </a:rPr>
              <a:t>[Details/experience]</a:t>
            </a:r>
          </a:p>
          <a:p>
            <a:endParaRPr lang="en-AU" sz="1200" dirty="0">
              <a:cs typeface="Helvetica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AF229B0-3875-4083-B12D-A3D111F14438}"/>
              </a:ext>
            </a:extLst>
          </p:cNvPr>
          <p:cNvSpPr txBox="1">
            <a:spLocks/>
          </p:cNvSpPr>
          <p:nvPr/>
        </p:nvSpPr>
        <p:spPr>
          <a:xfrm>
            <a:off x="4993657" y="3506255"/>
            <a:ext cx="2203328" cy="85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b="1" dirty="0"/>
              <a:t>[</a:t>
            </a:r>
            <a:r>
              <a:rPr lang="en-AU" sz="1400" b="1" dirty="0"/>
              <a:t>Name]</a:t>
            </a:r>
            <a:endParaRPr lang="en-AU" sz="1400" b="1" dirty="0">
              <a:cs typeface="Poppins Regular"/>
            </a:endParaRPr>
          </a:p>
          <a:p>
            <a:r>
              <a:rPr lang="en-AU" sz="1000" b="1" dirty="0"/>
              <a:t>[Role for conference]</a:t>
            </a:r>
            <a:endParaRPr lang="en-AU" sz="1000" b="1" dirty="0">
              <a:cs typeface="Poppins Regular"/>
            </a:endParaRPr>
          </a:p>
          <a:p>
            <a:r>
              <a:rPr lang="en-AU" sz="1000" dirty="0"/>
              <a:t>[Role/affiliation generally]</a:t>
            </a:r>
            <a:endParaRPr lang="en-AU" sz="1000" dirty="0">
              <a:cs typeface="Poppins Regular"/>
            </a:endParaRP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3224FF2-54C9-4E96-88DF-32B3E3269581}"/>
              </a:ext>
            </a:extLst>
          </p:cNvPr>
          <p:cNvSpPr txBox="1">
            <a:spLocks/>
          </p:cNvSpPr>
          <p:nvPr/>
        </p:nvSpPr>
        <p:spPr>
          <a:xfrm>
            <a:off x="4993204" y="4348164"/>
            <a:ext cx="2203781" cy="232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dirty="0">
                <a:latin typeface="Helvetica"/>
                <a:cs typeface="Helvetica"/>
              </a:rPr>
              <a:t>[Details/experience]</a:t>
            </a:r>
          </a:p>
          <a:p>
            <a:endParaRPr lang="en-AU" sz="1200" dirty="0">
              <a:cs typeface="Helvetica"/>
            </a:endParaRP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18AF6A-48C5-4BC9-B863-0064398747F4}"/>
              </a:ext>
            </a:extLst>
          </p:cNvPr>
          <p:cNvSpPr txBox="1">
            <a:spLocks/>
          </p:cNvSpPr>
          <p:nvPr/>
        </p:nvSpPr>
        <p:spPr>
          <a:xfrm>
            <a:off x="9884637" y="3506255"/>
            <a:ext cx="2203328" cy="85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b="1" dirty="0"/>
              <a:t>[</a:t>
            </a:r>
            <a:r>
              <a:rPr lang="en-AU" sz="1400" b="1" dirty="0"/>
              <a:t>Name]</a:t>
            </a:r>
            <a:endParaRPr lang="en-AU" sz="1400" b="1" dirty="0">
              <a:cs typeface="Poppins Regular"/>
            </a:endParaRPr>
          </a:p>
          <a:p>
            <a:r>
              <a:rPr lang="en-AU" sz="1000" b="1" dirty="0"/>
              <a:t>[Role for conference]</a:t>
            </a:r>
            <a:endParaRPr lang="en-AU" sz="1000" b="1" dirty="0">
              <a:cs typeface="Poppins Regular"/>
            </a:endParaRPr>
          </a:p>
          <a:p>
            <a:r>
              <a:rPr lang="en-AU" sz="1000" dirty="0"/>
              <a:t>[Role/affiliation generally]</a:t>
            </a:r>
            <a:endParaRPr lang="en-AU" sz="1000" dirty="0">
              <a:cs typeface="Poppins Regular"/>
            </a:endParaRP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158B92C0-BB1F-4517-8117-52A357EAFCDE}"/>
              </a:ext>
            </a:extLst>
          </p:cNvPr>
          <p:cNvSpPr txBox="1">
            <a:spLocks/>
          </p:cNvSpPr>
          <p:nvPr/>
        </p:nvSpPr>
        <p:spPr>
          <a:xfrm>
            <a:off x="9884184" y="4348164"/>
            <a:ext cx="2203781" cy="232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dirty="0">
                <a:latin typeface="Helvetica"/>
                <a:cs typeface="Helvetica"/>
              </a:rPr>
              <a:t>[Details/experience]</a:t>
            </a:r>
          </a:p>
          <a:p>
            <a:endParaRPr lang="en-AU" sz="1200" dirty="0">
              <a:cs typeface="Helvetica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F99622F-4AC7-46DE-9580-4AF06C391903}"/>
              </a:ext>
            </a:extLst>
          </p:cNvPr>
          <p:cNvSpPr txBox="1">
            <a:spLocks/>
          </p:cNvSpPr>
          <p:nvPr/>
        </p:nvSpPr>
        <p:spPr>
          <a:xfrm>
            <a:off x="104488" y="3565114"/>
            <a:ext cx="2203328" cy="853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600" b="1" dirty="0"/>
              <a:t>[</a:t>
            </a:r>
            <a:r>
              <a:rPr lang="en-AU" sz="1400" b="1" dirty="0"/>
              <a:t>Name]</a:t>
            </a:r>
            <a:endParaRPr lang="en-AU" sz="1400" b="1" dirty="0">
              <a:cs typeface="Poppins Regular"/>
            </a:endParaRPr>
          </a:p>
          <a:p>
            <a:r>
              <a:rPr lang="en-AU" sz="1000" b="1" dirty="0"/>
              <a:t>[Role for conference]</a:t>
            </a:r>
            <a:endParaRPr lang="en-AU" sz="1000" b="1" dirty="0">
              <a:cs typeface="Poppins Regular"/>
            </a:endParaRPr>
          </a:p>
          <a:p>
            <a:r>
              <a:rPr lang="en-AU" sz="1000" dirty="0"/>
              <a:t>[Role/affiliation generally]</a:t>
            </a:r>
            <a:endParaRPr lang="en-AU" sz="1000" dirty="0">
              <a:cs typeface="Poppins Regular"/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188CC657-C88D-4A3D-ACEE-1908759761C0}"/>
              </a:ext>
            </a:extLst>
          </p:cNvPr>
          <p:cNvSpPr txBox="1">
            <a:spLocks/>
          </p:cNvSpPr>
          <p:nvPr/>
        </p:nvSpPr>
        <p:spPr>
          <a:xfrm>
            <a:off x="104035" y="4407023"/>
            <a:ext cx="2203781" cy="2323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/>
              <a:defRPr sz="1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dirty="0">
                <a:latin typeface="Helvetica"/>
                <a:cs typeface="Helvetica"/>
              </a:rPr>
              <a:t>[Details/experience]</a:t>
            </a:r>
          </a:p>
          <a:p>
            <a:endParaRPr lang="en-AU" sz="120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27761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4A03D13-D6BB-466C-A112-748C9343F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850" y="573233"/>
            <a:ext cx="2058985" cy="1868244"/>
          </a:xfrm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1322E8-6D82-4C90-9E1B-12586A0AA8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47195" y="573233"/>
            <a:ext cx="2105025" cy="1868244"/>
          </a:xfrm>
        </p:spPr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4E4153C-158C-48FC-8547-853A680E61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9778" y="573233"/>
            <a:ext cx="2105026" cy="1868246"/>
          </a:xfrm>
        </p:spPr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9CDB01-ED2D-448E-A592-E4410F396F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2360" y="573232"/>
            <a:ext cx="2095790" cy="1868245"/>
          </a:xfrm>
        </p:spPr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F6A4B7-48D3-4364-B6EC-14E6251764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3851" y="3177887"/>
            <a:ext cx="2058986" cy="1868246"/>
          </a:xfrm>
        </p:spPr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1F32966-BA2D-4B4D-9D1D-F67D9EE096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47195" y="3177887"/>
            <a:ext cx="2105027" cy="1868246"/>
          </a:xfrm>
        </p:spPr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F26FC-583C-48B5-BCF7-64D1E1E690E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39778" y="3177887"/>
            <a:ext cx="2105026" cy="1868246"/>
          </a:xfrm>
        </p:spPr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43BC643-D5C5-4579-A6FD-DB860C6855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532359" y="3177886"/>
            <a:ext cx="2105025" cy="1868245"/>
          </a:xfrm>
        </p:spPr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5C035FC-DD4F-498D-A6E3-1E08CF9E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36" y="5606475"/>
            <a:ext cx="8989131" cy="720436"/>
          </a:xfrm>
        </p:spPr>
        <p:txBody>
          <a:bodyPr>
            <a:normAutofit/>
          </a:bodyPr>
          <a:lstStyle/>
          <a:p>
            <a:r>
              <a:rPr lang="en-AU"/>
              <a:t>Local supporters and potential sponsors</a:t>
            </a:r>
          </a:p>
        </p:txBody>
      </p:sp>
    </p:spTree>
    <p:extLst>
      <p:ext uri="{BB962C8B-B14F-4D97-AF65-F5344CB8AC3E}">
        <p14:creationId xmlns:p14="http://schemas.microsoft.com/office/powerpoint/2010/main" val="3432256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A2267DB-3FDF-C058-1415-3A4BF97AD6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04" y="422477"/>
            <a:ext cx="758577" cy="73648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54A04-4CCA-722A-2129-1C863A0DE5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132" y="1395494"/>
            <a:ext cx="2447719" cy="57717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1200">
                <a:latin typeface="Poppins"/>
                <a:cs typeface="Poppins"/>
              </a:rPr>
              <a:t>World</a:t>
            </a:r>
            <a:r>
              <a:rPr lang="zh-CN" altLang="en-US" sz="1200">
                <a:latin typeface="Poppins"/>
                <a:cs typeface="Poppins"/>
              </a:rPr>
              <a:t> </a:t>
            </a:r>
            <a:r>
              <a:rPr lang="en-US" altLang="zh-CN" sz="1200">
                <a:latin typeface="Poppins"/>
                <a:cs typeface="Poppins"/>
              </a:rPr>
              <a:t>renowned</a:t>
            </a:r>
            <a:r>
              <a:rPr lang="zh-CN" altLang="en-US" sz="1200">
                <a:latin typeface="Poppins"/>
                <a:cs typeface="Poppins"/>
              </a:rPr>
              <a:t> </a:t>
            </a:r>
            <a:r>
              <a:rPr lang="en-US" altLang="zh-CN" sz="1200">
                <a:latin typeface="Poppins"/>
                <a:cs typeface="Poppins"/>
              </a:rPr>
              <a:t>global</a:t>
            </a:r>
            <a:r>
              <a:rPr lang="zh-CN" altLang="en-US" sz="1200">
                <a:latin typeface="Poppins"/>
                <a:cs typeface="Poppins"/>
              </a:rPr>
              <a:t> </a:t>
            </a:r>
            <a:r>
              <a:rPr lang="en-US" altLang="zh-CN" sz="1200">
                <a:latin typeface="Poppins"/>
                <a:cs typeface="Poppins"/>
              </a:rPr>
              <a:t>city,</a:t>
            </a:r>
            <a:r>
              <a:rPr lang="zh-CN" altLang="en-US" sz="1200">
                <a:latin typeface="Poppins"/>
                <a:cs typeface="Poppins"/>
              </a:rPr>
              <a:t> </a:t>
            </a:r>
            <a:r>
              <a:rPr lang="en-US" altLang="zh-CN" sz="1200">
                <a:latin typeface="Poppins"/>
                <a:cs typeface="Poppins"/>
              </a:rPr>
              <a:t>APAC</a:t>
            </a:r>
            <a:r>
              <a:rPr lang="zh-CN" altLang="en-US" sz="1200">
                <a:latin typeface="Poppins"/>
                <a:cs typeface="Poppins"/>
              </a:rPr>
              <a:t> </a:t>
            </a:r>
            <a:r>
              <a:rPr lang="en-US" altLang="zh-CN" sz="1200">
                <a:latin typeface="Poppins"/>
                <a:cs typeface="Poppins"/>
              </a:rPr>
              <a:t>business hub</a:t>
            </a:r>
            <a:endParaRPr lang="en-AU" altLang="zh-CN" sz="1200">
              <a:latin typeface="Poppins"/>
              <a:cs typeface="Poppins"/>
            </a:endParaRP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B686C63-1AD8-F0CC-0B3A-9840D45AFE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0063" y="439664"/>
            <a:ext cx="758577" cy="73648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6FD77-0812-7952-93C1-DCE12CC4C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6999" y="1268270"/>
            <a:ext cx="2438135" cy="5771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100">
                <a:latin typeface="Poppins"/>
                <a:cs typeface="Poppins"/>
              </a:rPr>
              <a:t>Voted International Festival &amp; Events Association’s ‘World’s Best Festival And Event City’ for tenth year in a row (2019)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98DD2212-8A2F-5AF8-AD0D-38B042B2A0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063" b="2063"/>
          <a:stretch/>
        </p:blipFill>
        <p:spPr>
          <a:xfrm>
            <a:off x="6448717" y="395860"/>
            <a:ext cx="758577" cy="73648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60D32B-5957-57FD-8CB4-1CB70681CD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4024" y="1288879"/>
            <a:ext cx="2301437" cy="6837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100">
                <a:latin typeface="Poppins"/>
                <a:cs typeface="Poppins"/>
              </a:rPr>
              <a:t>Sydney has a perfect average temperature all year round of 21.7c/71.06f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180AA6-847A-1592-9CF6-8AD5A8A587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06307" y="1361580"/>
            <a:ext cx="2359595" cy="5771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/>
                <a:cs typeface="Calibri"/>
              </a:rPr>
              <a:t>Strong MICE infrastructure </a:t>
            </a:r>
            <a:r>
              <a:rPr lang="en-SG" altLang="zh-CN" sz="1200">
                <a:latin typeface="Poppins"/>
                <a:cs typeface="Calibri"/>
              </a:rPr>
              <a:t>(hotels and venues)</a:t>
            </a:r>
            <a:endParaRPr lang="en-AU" sz="1200">
              <a:latin typeface="Poppins"/>
              <a:cs typeface="Calibri"/>
            </a:endParaRP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562EC0FB-35A0-6020-80C4-297C72EC446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617" y="2197128"/>
            <a:ext cx="758577" cy="73648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160B99-84DD-7038-B5EB-00D749117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5132" y="3170145"/>
            <a:ext cx="2379587" cy="5771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 sz="1300" dirty="0">
                <a:latin typeface="Poppins"/>
                <a:cs typeface="Poppins"/>
              </a:rPr>
              <a:t>Multicultural melting pot</a:t>
            </a:r>
            <a:endParaRPr lang="en-US" sz="1300" dirty="0">
              <a:latin typeface="Poppins"/>
              <a:cs typeface="Poppins"/>
            </a:endParaRP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C43D1AE-1087-E188-9BCD-44FC681A6DE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1709" y="2148988"/>
            <a:ext cx="758577" cy="736480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809541-3507-917D-FB96-A120793D73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40304" y="3130639"/>
            <a:ext cx="2438135" cy="5771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300"/>
              </a:spcBef>
            </a:pPr>
            <a:r>
              <a:rPr lang="en-US" altLang="zh-CN" sz="1400">
                <a:solidFill>
                  <a:schemeClr val="tx2"/>
                </a:solidFill>
                <a:latin typeface="Poppins"/>
                <a:cs typeface="Poppins"/>
              </a:rPr>
              <a:t>Iconic city and gateway of Australia</a:t>
            </a:r>
            <a:endParaRPr lang="en-US" sz="1400">
              <a:solidFill>
                <a:schemeClr val="tx2"/>
              </a:solidFill>
              <a:latin typeface="Poppins"/>
              <a:cs typeface="Poppins"/>
            </a:endParaRP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14CAFE6C-5699-036D-6F1B-65C5D5B55B0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325" y="2220600"/>
            <a:ext cx="758577" cy="736480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2C2623D-3FA7-406A-77CA-743999BC968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4024" y="3084577"/>
            <a:ext cx="2301437" cy="5771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1200">
                <a:latin typeface="Poppins"/>
                <a:cs typeface="Poppins"/>
              </a:rPr>
              <a:t>Ranked 5</a:t>
            </a:r>
            <a:r>
              <a:rPr lang="en-US" altLang="zh-CN" sz="1200" baseline="30000">
                <a:latin typeface="Poppins"/>
                <a:cs typeface="Poppins"/>
              </a:rPr>
              <a:t>th</a:t>
            </a:r>
            <a:r>
              <a:rPr lang="en-US" altLang="zh-CN" sz="1200">
                <a:latin typeface="Poppins"/>
                <a:cs typeface="Poppins"/>
              </a:rPr>
              <a:t> in the world for safety, health and security*</a:t>
            </a:r>
            <a:endParaRPr lang="en-US" sz="1200">
              <a:latin typeface="Poppins"/>
              <a:cs typeface="Poppin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157E0D0-328E-22A8-6625-7475095263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09196" y="3127143"/>
            <a:ext cx="2023991" cy="5771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</a:pPr>
            <a:r>
              <a:rPr lang="en-US" altLang="zh-CN" sz="1400">
                <a:solidFill>
                  <a:schemeClr val="tx2"/>
                </a:solidFill>
                <a:latin typeface="Poppins"/>
                <a:cs typeface="Poppins"/>
              </a:rPr>
              <a:t>Best of both worlds: City &amp; Nature</a:t>
            </a:r>
            <a:endParaRPr lang="en-US" sz="1400" baseline="30000">
              <a:solidFill>
                <a:schemeClr val="tx2"/>
              </a:solidFill>
              <a:latin typeface="Poppins"/>
              <a:cs typeface="Poppins"/>
            </a:endParaRPr>
          </a:p>
        </p:txBody>
      </p:sp>
      <p:pic>
        <p:nvPicPr>
          <p:cNvPr id="51" name="Picture Placeholder 50" descr="Airplane outline">
            <a:extLst>
              <a:ext uri="{FF2B5EF4-FFF2-40B4-BE49-F238E27FC236}">
                <a16:creationId xmlns:a16="http://schemas.microsoft.com/office/drawing/2014/main" id="{31CA6545-258E-6513-7C7F-2397CC4793C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464" b="1464"/>
          <a:stretch>
            <a:fillRect/>
          </a:stretch>
        </p:blipFill>
        <p:spPr>
          <a:xfrm>
            <a:off x="381962" y="3975800"/>
            <a:ext cx="811960" cy="788308"/>
          </a:xfr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7CC31F4-3824-DBEA-96B6-7217CF0BB1A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5132" y="4930807"/>
            <a:ext cx="2379587" cy="57717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altLang="zh-CN" sz="1400">
                <a:latin typeface="Poppins"/>
                <a:cs typeface="Poppins"/>
              </a:rPr>
              <a:t>Accessibility: huge network of flights from all over Asia</a:t>
            </a:r>
            <a:endParaRPr lang="en-AU" sz="1400">
              <a:latin typeface="Poppins"/>
              <a:cs typeface="Poppins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2F136179-8C23-B243-2315-04D65ABBB23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61709" y="4926801"/>
            <a:ext cx="2311303" cy="5771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 sz="1400">
                <a:latin typeface="Poppins"/>
                <a:cs typeface="Poppins"/>
              </a:rPr>
              <a:t>Innovation and knowledge hub</a:t>
            </a:r>
            <a:endParaRPr lang="en-AU" sz="1400">
              <a:latin typeface="Poppins"/>
              <a:cs typeface="Poppins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E95C1CB-D5F5-D2EA-17D4-1C7CFDFE4E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0698" y="4936510"/>
            <a:ext cx="2542714" cy="5674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CN" sz="1200">
                <a:latin typeface="Poppins"/>
                <a:cs typeface="Poppins"/>
              </a:rPr>
              <a:t>Wide variety of touring options for all taste and budgets</a:t>
            </a:r>
            <a:endParaRPr lang="en-AU" sz="1400">
              <a:latin typeface="Poppins"/>
              <a:cs typeface="Poppins"/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EB50E34-122E-0C1C-56B5-A128937C605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09195" y="4926801"/>
            <a:ext cx="2356707" cy="5771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 sz="1200">
                <a:latin typeface="Poppins"/>
                <a:cs typeface="Poppins"/>
              </a:rPr>
              <a:t>Strong track record of delivering successful events</a:t>
            </a:r>
            <a:endParaRPr lang="en-AU" sz="1200">
              <a:latin typeface="Poppins"/>
              <a:cs typeface="Poppin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E4F01F-6480-255C-36D3-3C604002BAF0}"/>
              </a:ext>
            </a:extLst>
          </p:cNvPr>
          <p:cNvSpPr txBox="1"/>
          <p:nvPr/>
        </p:nvSpPr>
        <p:spPr>
          <a:xfrm>
            <a:off x="335132" y="5718288"/>
            <a:ext cx="5047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Why Sydney?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5BC42C0-2680-6FC4-BACD-3DF6AB8AA6DF}"/>
              </a:ext>
            </a:extLst>
          </p:cNvPr>
          <p:cNvGrpSpPr/>
          <p:nvPr/>
        </p:nvGrpSpPr>
        <p:grpSpPr>
          <a:xfrm>
            <a:off x="9467458" y="439042"/>
            <a:ext cx="466735" cy="662397"/>
            <a:chOff x="9487977" y="387488"/>
            <a:chExt cx="466735" cy="662397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F444650-5743-2E55-3566-DFA5EBAF735A}"/>
                </a:ext>
              </a:extLst>
            </p:cNvPr>
            <p:cNvSpPr/>
            <p:nvPr/>
          </p:nvSpPr>
          <p:spPr>
            <a:xfrm>
              <a:off x="9487977" y="387488"/>
              <a:ext cx="466735" cy="484006"/>
            </a:xfrm>
            <a:custGeom>
              <a:avLst/>
              <a:gdLst>
                <a:gd name="connsiteX0" fmla="*/ 368274 w 370554"/>
                <a:gd name="connsiteY0" fmla="*/ 148770 h 387978"/>
                <a:gd name="connsiteX1" fmla="*/ 369544 w 370554"/>
                <a:gd name="connsiteY1" fmla="*/ 133977 h 387978"/>
                <a:gd name="connsiteX2" fmla="*/ 359833 w 370554"/>
                <a:gd name="connsiteY2" fmla="*/ 122565 h 387978"/>
                <a:gd name="connsiteX3" fmla="*/ 317155 w 370554"/>
                <a:gd name="connsiteY3" fmla="*/ 101010 h 387978"/>
                <a:gd name="connsiteX4" fmla="*/ 314614 w 370554"/>
                <a:gd name="connsiteY4" fmla="*/ 97199 h 387978"/>
                <a:gd name="connsiteX5" fmla="*/ 307013 w 370554"/>
                <a:gd name="connsiteY5" fmla="*/ 49439 h 387978"/>
                <a:gd name="connsiteX6" fmla="*/ 288000 w 370554"/>
                <a:gd name="connsiteY6" fmla="*/ 32967 h 387978"/>
                <a:gd name="connsiteX7" fmla="*/ 285050 w 370554"/>
                <a:gd name="connsiteY7" fmla="*/ 33397 h 387978"/>
                <a:gd name="connsiteX8" fmla="*/ 237290 w 370554"/>
                <a:gd name="connsiteY8" fmla="*/ 40998 h 387978"/>
                <a:gd name="connsiteX9" fmla="*/ 233069 w 370554"/>
                <a:gd name="connsiteY9" fmla="*/ 39728 h 387978"/>
                <a:gd name="connsiteX10" fmla="*/ 199263 w 370554"/>
                <a:gd name="connsiteY10" fmla="*/ 5491 h 387978"/>
                <a:gd name="connsiteX11" fmla="*/ 185697 w 370554"/>
                <a:gd name="connsiteY11" fmla="*/ 0 h 387978"/>
                <a:gd name="connsiteX12" fmla="*/ 172175 w 370554"/>
                <a:gd name="connsiteY12" fmla="*/ 5491 h 387978"/>
                <a:gd name="connsiteX13" fmla="*/ 138368 w 370554"/>
                <a:gd name="connsiteY13" fmla="*/ 39728 h 387978"/>
                <a:gd name="connsiteX14" fmla="*/ 134987 w 370554"/>
                <a:gd name="connsiteY14" fmla="*/ 40998 h 387978"/>
                <a:gd name="connsiteX15" fmla="*/ 134148 w 370554"/>
                <a:gd name="connsiteY15" fmla="*/ 40998 h 387978"/>
                <a:gd name="connsiteX16" fmla="*/ 86388 w 370554"/>
                <a:gd name="connsiteY16" fmla="*/ 33397 h 387978"/>
                <a:gd name="connsiteX17" fmla="*/ 83438 w 370554"/>
                <a:gd name="connsiteY17" fmla="*/ 32967 h 387978"/>
                <a:gd name="connsiteX18" fmla="*/ 64424 w 370554"/>
                <a:gd name="connsiteY18" fmla="*/ 49439 h 387978"/>
                <a:gd name="connsiteX19" fmla="*/ 56823 w 370554"/>
                <a:gd name="connsiteY19" fmla="*/ 97199 h 387978"/>
                <a:gd name="connsiteX20" fmla="*/ 54282 w 370554"/>
                <a:gd name="connsiteY20" fmla="*/ 101010 h 387978"/>
                <a:gd name="connsiteX21" fmla="*/ 10743 w 370554"/>
                <a:gd name="connsiteY21" fmla="*/ 122974 h 387978"/>
                <a:gd name="connsiteX22" fmla="*/ 1032 w 370554"/>
                <a:gd name="connsiteY22" fmla="*/ 134386 h 387978"/>
                <a:gd name="connsiteX23" fmla="*/ 2302 w 370554"/>
                <a:gd name="connsiteY23" fmla="*/ 148749 h 387978"/>
                <a:gd name="connsiteX24" fmla="*/ 24287 w 370554"/>
                <a:gd name="connsiteY24" fmla="*/ 191427 h 387978"/>
                <a:gd name="connsiteX25" fmla="*/ 24287 w 370554"/>
                <a:gd name="connsiteY25" fmla="*/ 196078 h 387978"/>
                <a:gd name="connsiteX26" fmla="*/ 2281 w 370554"/>
                <a:gd name="connsiteY26" fmla="*/ 239208 h 387978"/>
                <a:gd name="connsiteX27" fmla="*/ 1010 w 370554"/>
                <a:gd name="connsiteY27" fmla="*/ 254001 h 387978"/>
                <a:gd name="connsiteX28" fmla="*/ 10721 w 370554"/>
                <a:gd name="connsiteY28" fmla="*/ 265414 h 387978"/>
                <a:gd name="connsiteX29" fmla="*/ 53400 w 370554"/>
                <a:gd name="connsiteY29" fmla="*/ 286968 h 387978"/>
                <a:gd name="connsiteX30" fmla="*/ 55940 w 370554"/>
                <a:gd name="connsiteY30" fmla="*/ 290779 h 387978"/>
                <a:gd name="connsiteX31" fmla="*/ 63541 w 370554"/>
                <a:gd name="connsiteY31" fmla="*/ 338539 h 387978"/>
                <a:gd name="connsiteX32" fmla="*/ 82555 w 370554"/>
                <a:gd name="connsiteY32" fmla="*/ 355012 h 387978"/>
                <a:gd name="connsiteX33" fmla="*/ 85505 w 370554"/>
                <a:gd name="connsiteY33" fmla="*/ 354581 h 387978"/>
                <a:gd name="connsiteX34" fmla="*/ 133265 w 370554"/>
                <a:gd name="connsiteY34" fmla="*/ 346980 h 387978"/>
                <a:gd name="connsiteX35" fmla="*/ 137485 w 370554"/>
                <a:gd name="connsiteY35" fmla="*/ 348250 h 387978"/>
                <a:gd name="connsiteX36" fmla="*/ 171292 w 370554"/>
                <a:gd name="connsiteY36" fmla="*/ 382488 h 387978"/>
                <a:gd name="connsiteX37" fmla="*/ 184814 w 370554"/>
                <a:gd name="connsiteY37" fmla="*/ 387978 h 387978"/>
                <a:gd name="connsiteX38" fmla="*/ 198337 w 370554"/>
                <a:gd name="connsiteY38" fmla="*/ 382488 h 387978"/>
                <a:gd name="connsiteX39" fmla="*/ 232143 w 370554"/>
                <a:gd name="connsiteY39" fmla="*/ 348250 h 387978"/>
                <a:gd name="connsiteX40" fmla="*/ 236364 w 370554"/>
                <a:gd name="connsiteY40" fmla="*/ 346980 h 387978"/>
                <a:gd name="connsiteX41" fmla="*/ 284124 w 370554"/>
                <a:gd name="connsiteY41" fmla="*/ 354581 h 387978"/>
                <a:gd name="connsiteX42" fmla="*/ 287074 w 370554"/>
                <a:gd name="connsiteY42" fmla="*/ 355012 h 387978"/>
                <a:gd name="connsiteX43" fmla="*/ 306087 w 370554"/>
                <a:gd name="connsiteY43" fmla="*/ 338539 h 387978"/>
                <a:gd name="connsiteX44" fmla="*/ 313688 w 370554"/>
                <a:gd name="connsiteY44" fmla="*/ 290779 h 387978"/>
                <a:gd name="connsiteX45" fmla="*/ 316229 w 370554"/>
                <a:gd name="connsiteY45" fmla="*/ 286968 h 387978"/>
                <a:gd name="connsiteX46" fmla="*/ 359338 w 370554"/>
                <a:gd name="connsiteY46" fmla="*/ 264983 h 387978"/>
                <a:gd name="connsiteX47" fmla="*/ 369049 w 370554"/>
                <a:gd name="connsiteY47" fmla="*/ 253571 h 387978"/>
                <a:gd name="connsiteX48" fmla="*/ 367779 w 370554"/>
                <a:gd name="connsiteY48" fmla="*/ 238777 h 387978"/>
                <a:gd name="connsiteX49" fmla="*/ 345794 w 370554"/>
                <a:gd name="connsiteY49" fmla="*/ 196099 h 387978"/>
                <a:gd name="connsiteX50" fmla="*/ 345794 w 370554"/>
                <a:gd name="connsiteY50" fmla="*/ 191448 h 387978"/>
                <a:gd name="connsiteX51" fmla="*/ 368274 w 370554"/>
                <a:gd name="connsiteY51" fmla="*/ 148770 h 38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70554" h="387978">
                  <a:moveTo>
                    <a:pt x="368274" y="148770"/>
                  </a:moveTo>
                  <a:cubicBezTo>
                    <a:pt x="370815" y="144119"/>
                    <a:pt x="371224" y="139059"/>
                    <a:pt x="369544" y="133977"/>
                  </a:cubicBezTo>
                  <a:cubicBezTo>
                    <a:pt x="367843" y="128895"/>
                    <a:pt x="364463" y="125106"/>
                    <a:pt x="359833" y="122565"/>
                  </a:cubicBezTo>
                  <a:lnTo>
                    <a:pt x="317155" y="101010"/>
                  </a:lnTo>
                  <a:cubicBezTo>
                    <a:pt x="315885" y="100171"/>
                    <a:pt x="314614" y="98900"/>
                    <a:pt x="314614" y="97199"/>
                  </a:cubicBezTo>
                  <a:lnTo>
                    <a:pt x="307013" y="49439"/>
                  </a:lnTo>
                  <a:cubicBezTo>
                    <a:pt x="305312" y="40137"/>
                    <a:pt x="297711" y="32967"/>
                    <a:pt x="288000" y="32967"/>
                  </a:cubicBezTo>
                  <a:cubicBezTo>
                    <a:pt x="287160" y="32967"/>
                    <a:pt x="285889" y="32967"/>
                    <a:pt x="285050" y="33397"/>
                  </a:cubicBezTo>
                  <a:lnTo>
                    <a:pt x="237290" y="40998"/>
                  </a:lnTo>
                  <a:cubicBezTo>
                    <a:pt x="235589" y="41429"/>
                    <a:pt x="234340" y="40568"/>
                    <a:pt x="233069" y="39728"/>
                  </a:cubicBezTo>
                  <a:lnTo>
                    <a:pt x="199263" y="5491"/>
                  </a:lnTo>
                  <a:cubicBezTo>
                    <a:pt x="195430" y="1701"/>
                    <a:pt x="190779" y="0"/>
                    <a:pt x="185697" y="0"/>
                  </a:cubicBezTo>
                  <a:cubicBezTo>
                    <a:pt x="180615" y="0"/>
                    <a:pt x="175555" y="2110"/>
                    <a:pt x="172175" y="5491"/>
                  </a:cubicBezTo>
                  <a:lnTo>
                    <a:pt x="138368" y="39728"/>
                  </a:lnTo>
                  <a:cubicBezTo>
                    <a:pt x="137528" y="40568"/>
                    <a:pt x="136258" y="40998"/>
                    <a:pt x="134987" y="40998"/>
                  </a:cubicBezTo>
                  <a:cubicBezTo>
                    <a:pt x="134557" y="40998"/>
                    <a:pt x="134557" y="40998"/>
                    <a:pt x="134148" y="40998"/>
                  </a:cubicBezTo>
                  <a:lnTo>
                    <a:pt x="86388" y="33397"/>
                  </a:lnTo>
                  <a:cubicBezTo>
                    <a:pt x="85548" y="33397"/>
                    <a:pt x="84278" y="32967"/>
                    <a:pt x="83438" y="32967"/>
                  </a:cubicBezTo>
                  <a:cubicBezTo>
                    <a:pt x="73727" y="32967"/>
                    <a:pt x="65695" y="39728"/>
                    <a:pt x="64424" y="49439"/>
                  </a:cubicBezTo>
                  <a:lnTo>
                    <a:pt x="56823" y="97199"/>
                  </a:lnTo>
                  <a:cubicBezTo>
                    <a:pt x="56393" y="98900"/>
                    <a:pt x="55553" y="100149"/>
                    <a:pt x="54282" y="101010"/>
                  </a:cubicBezTo>
                  <a:lnTo>
                    <a:pt x="10743" y="122974"/>
                  </a:lnTo>
                  <a:cubicBezTo>
                    <a:pt x="6092" y="125515"/>
                    <a:pt x="2711" y="129305"/>
                    <a:pt x="1032" y="134386"/>
                  </a:cubicBezTo>
                  <a:cubicBezTo>
                    <a:pt x="-669" y="139037"/>
                    <a:pt x="-239" y="144098"/>
                    <a:pt x="2302" y="148749"/>
                  </a:cubicBezTo>
                  <a:lnTo>
                    <a:pt x="24287" y="191427"/>
                  </a:lnTo>
                  <a:cubicBezTo>
                    <a:pt x="25127" y="192697"/>
                    <a:pt x="25127" y="194377"/>
                    <a:pt x="24287" y="196078"/>
                  </a:cubicBezTo>
                  <a:lnTo>
                    <a:pt x="2281" y="239208"/>
                  </a:lnTo>
                  <a:cubicBezTo>
                    <a:pt x="-260" y="243859"/>
                    <a:pt x="-669" y="248919"/>
                    <a:pt x="1010" y="254001"/>
                  </a:cubicBezTo>
                  <a:cubicBezTo>
                    <a:pt x="2711" y="259083"/>
                    <a:pt x="6092" y="262873"/>
                    <a:pt x="10721" y="265414"/>
                  </a:cubicBezTo>
                  <a:lnTo>
                    <a:pt x="53400" y="286968"/>
                  </a:lnTo>
                  <a:cubicBezTo>
                    <a:pt x="54670" y="287808"/>
                    <a:pt x="55940" y="289078"/>
                    <a:pt x="55940" y="290779"/>
                  </a:cubicBezTo>
                  <a:lnTo>
                    <a:pt x="63541" y="338539"/>
                  </a:lnTo>
                  <a:cubicBezTo>
                    <a:pt x="65243" y="347841"/>
                    <a:pt x="72844" y="355012"/>
                    <a:pt x="82555" y="355012"/>
                  </a:cubicBezTo>
                  <a:cubicBezTo>
                    <a:pt x="83395" y="355012"/>
                    <a:pt x="84665" y="355012"/>
                    <a:pt x="85505" y="354581"/>
                  </a:cubicBezTo>
                  <a:lnTo>
                    <a:pt x="133265" y="346980"/>
                  </a:lnTo>
                  <a:cubicBezTo>
                    <a:pt x="134966" y="346549"/>
                    <a:pt x="136215" y="347411"/>
                    <a:pt x="137485" y="348250"/>
                  </a:cubicBezTo>
                  <a:lnTo>
                    <a:pt x="171292" y="382488"/>
                  </a:lnTo>
                  <a:cubicBezTo>
                    <a:pt x="175103" y="386299"/>
                    <a:pt x="179754" y="387978"/>
                    <a:pt x="184814" y="387978"/>
                  </a:cubicBezTo>
                  <a:cubicBezTo>
                    <a:pt x="189896" y="387978"/>
                    <a:pt x="194956" y="385868"/>
                    <a:pt x="198337" y="382488"/>
                  </a:cubicBezTo>
                  <a:lnTo>
                    <a:pt x="232143" y="348250"/>
                  </a:lnTo>
                  <a:cubicBezTo>
                    <a:pt x="233414" y="346980"/>
                    <a:pt x="234684" y="346549"/>
                    <a:pt x="236364" y="346980"/>
                  </a:cubicBezTo>
                  <a:lnTo>
                    <a:pt x="284124" y="354581"/>
                  </a:lnTo>
                  <a:cubicBezTo>
                    <a:pt x="284964" y="354581"/>
                    <a:pt x="286234" y="355012"/>
                    <a:pt x="287074" y="355012"/>
                  </a:cubicBezTo>
                  <a:cubicBezTo>
                    <a:pt x="296785" y="355012"/>
                    <a:pt x="304817" y="348250"/>
                    <a:pt x="306087" y="338539"/>
                  </a:cubicBezTo>
                  <a:lnTo>
                    <a:pt x="313688" y="290779"/>
                  </a:lnTo>
                  <a:cubicBezTo>
                    <a:pt x="314119" y="289078"/>
                    <a:pt x="314959" y="287829"/>
                    <a:pt x="316229" y="286968"/>
                  </a:cubicBezTo>
                  <a:lnTo>
                    <a:pt x="359338" y="264983"/>
                  </a:lnTo>
                  <a:cubicBezTo>
                    <a:pt x="363989" y="262442"/>
                    <a:pt x="367370" y="258652"/>
                    <a:pt x="369049" y="253571"/>
                  </a:cubicBezTo>
                  <a:cubicBezTo>
                    <a:pt x="370750" y="248489"/>
                    <a:pt x="370320" y="243429"/>
                    <a:pt x="367779" y="238777"/>
                  </a:cubicBezTo>
                  <a:lnTo>
                    <a:pt x="345794" y="196099"/>
                  </a:lnTo>
                  <a:cubicBezTo>
                    <a:pt x="344954" y="194829"/>
                    <a:pt x="344954" y="193149"/>
                    <a:pt x="345794" y="191448"/>
                  </a:cubicBezTo>
                  <a:lnTo>
                    <a:pt x="368274" y="14877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0C1C1AF-E1DE-38BE-CAE2-28818CDBF305}"/>
                </a:ext>
              </a:extLst>
            </p:cNvPr>
            <p:cNvGrpSpPr/>
            <p:nvPr/>
          </p:nvGrpSpPr>
          <p:grpSpPr>
            <a:xfrm>
              <a:off x="9496751" y="470683"/>
              <a:ext cx="449186" cy="579202"/>
              <a:chOff x="9701281" y="460952"/>
              <a:chExt cx="449186" cy="579202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FB0BF9-0582-0A31-1B28-857AD4299F39}"/>
                  </a:ext>
                </a:extLst>
              </p:cNvPr>
              <p:cNvSpPr/>
              <p:nvPr/>
            </p:nvSpPr>
            <p:spPr>
              <a:xfrm>
                <a:off x="9701281" y="815724"/>
                <a:ext cx="220885" cy="224430"/>
              </a:xfrm>
              <a:custGeom>
                <a:avLst/>
                <a:gdLst>
                  <a:gd name="connsiteX0" fmla="*/ 48212 w 159708"/>
                  <a:gd name="connsiteY0" fmla="*/ 0 h 162271"/>
                  <a:gd name="connsiteX1" fmla="*/ 0 w 159708"/>
                  <a:gd name="connsiteY1" fmla="*/ 116234 h 162271"/>
                  <a:gd name="connsiteX2" fmla="*/ 74374 w 159708"/>
                  <a:gd name="connsiteY2" fmla="*/ 98943 h 162271"/>
                  <a:gd name="connsiteX3" fmla="*/ 111389 w 159708"/>
                  <a:gd name="connsiteY3" fmla="*/ 162271 h 162271"/>
                  <a:gd name="connsiteX4" fmla="*/ 159709 w 159708"/>
                  <a:gd name="connsiteY4" fmla="*/ 45779 h 16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08" h="162271">
                    <a:moveTo>
                      <a:pt x="48212" y="0"/>
                    </a:moveTo>
                    <a:lnTo>
                      <a:pt x="0" y="116234"/>
                    </a:lnTo>
                    <a:lnTo>
                      <a:pt x="74374" y="98943"/>
                    </a:lnTo>
                    <a:lnTo>
                      <a:pt x="111389" y="162271"/>
                    </a:lnTo>
                    <a:lnTo>
                      <a:pt x="159709" y="45779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0E045C2-7B20-E54C-F042-E195B71818F1}"/>
                  </a:ext>
                </a:extLst>
              </p:cNvPr>
              <p:cNvSpPr/>
              <p:nvPr/>
            </p:nvSpPr>
            <p:spPr>
              <a:xfrm>
                <a:off x="9929551" y="815724"/>
                <a:ext cx="220916" cy="224430"/>
              </a:xfrm>
              <a:custGeom>
                <a:avLst/>
                <a:gdLst>
                  <a:gd name="connsiteX0" fmla="*/ 111519 w 159730"/>
                  <a:gd name="connsiteY0" fmla="*/ 0 h 162271"/>
                  <a:gd name="connsiteX1" fmla="*/ 159731 w 159730"/>
                  <a:gd name="connsiteY1" fmla="*/ 116234 h 162271"/>
                  <a:gd name="connsiteX2" fmla="*/ 85356 w 159730"/>
                  <a:gd name="connsiteY2" fmla="*/ 98943 h 162271"/>
                  <a:gd name="connsiteX3" fmla="*/ 48320 w 159730"/>
                  <a:gd name="connsiteY3" fmla="*/ 162271 h 162271"/>
                  <a:gd name="connsiteX4" fmla="*/ 0 w 159730"/>
                  <a:gd name="connsiteY4" fmla="*/ 45779 h 16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730" h="162271">
                    <a:moveTo>
                      <a:pt x="111519" y="0"/>
                    </a:moveTo>
                    <a:lnTo>
                      <a:pt x="159731" y="116234"/>
                    </a:lnTo>
                    <a:lnTo>
                      <a:pt x="85356" y="98943"/>
                    </a:lnTo>
                    <a:lnTo>
                      <a:pt x="48320" y="162271"/>
                    </a:lnTo>
                    <a:lnTo>
                      <a:pt x="0" y="45779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43792D8-470C-6C3D-E18E-F82F483B44B9}"/>
                  </a:ext>
                </a:extLst>
              </p:cNvPr>
              <p:cNvSpPr/>
              <p:nvPr/>
            </p:nvSpPr>
            <p:spPr>
              <a:xfrm>
                <a:off x="9851848" y="460952"/>
                <a:ext cx="217525" cy="281151"/>
              </a:xfrm>
              <a:custGeom>
                <a:avLst/>
                <a:gdLst>
                  <a:gd name="connsiteX0" fmla="*/ 991 w 157278"/>
                  <a:gd name="connsiteY0" fmla="*/ 195553 h 203282"/>
                  <a:gd name="connsiteX1" fmla="*/ 21791 w 157278"/>
                  <a:gd name="connsiteY1" fmla="*/ 203283 h 203282"/>
                  <a:gd name="connsiteX2" fmla="*/ 108870 w 157278"/>
                  <a:gd name="connsiteY2" fmla="*/ 203283 h 203282"/>
                  <a:gd name="connsiteX3" fmla="*/ 145627 w 157278"/>
                  <a:gd name="connsiteY3" fmla="*/ 172814 h 203282"/>
                  <a:gd name="connsiteX4" fmla="*/ 157233 w 157278"/>
                  <a:gd name="connsiteY4" fmla="*/ 98310 h 203282"/>
                  <a:gd name="connsiteX5" fmla="*/ 157233 w 157278"/>
                  <a:gd name="connsiteY5" fmla="*/ 96868 h 203282"/>
                  <a:gd name="connsiteX6" fmla="*/ 126268 w 157278"/>
                  <a:gd name="connsiteY6" fmla="*/ 65904 h 203282"/>
                  <a:gd name="connsiteX7" fmla="*/ 85141 w 157278"/>
                  <a:gd name="connsiteY7" fmla="*/ 65904 h 203282"/>
                  <a:gd name="connsiteX8" fmla="*/ 85141 w 157278"/>
                  <a:gd name="connsiteY8" fmla="*/ 37373 h 203282"/>
                  <a:gd name="connsiteX9" fmla="*/ 72070 w 157278"/>
                  <a:gd name="connsiteY9" fmla="*/ 5935 h 203282"/>
                  <a:gd name="connsiteX10" fmla="*/ 39663 w 157278"/>
                  <a:gd name="connsiteY10" fmla="*/ 2059 h 203282"/>
                  <a:gd name="connsiteX11" fmla="*/ 33850 w 157278"/>
                  <a:gd name="connsiteY11" fmla="*/ 9789 h 203282"/>
                  <a:gd name="connsiteX12" fmla="*/ 33850 w 157278"/>
                  <a:gd name="connsiteY12" fmla="*/ 45577 h 203282"/>
                  <a:gd name="connsiteX13" fmla="*/ 2412 w 157278"/>
                  <a:gd name="connsiteY13" fmla="*/ 80417 h 203282"/>
                  <a:gd name="connsiteX14" fmla="*/ 0 w 157278"/>
                  <a:gd name="connsiteY14" fmla="*/ 81386 h 20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7278" h="203282">
                    <a:moveTo>
                      <a:pt x="991" y="195553"/>
                    </a:moveTo>
                    <a:cubicBezTo>
                      <a:pt x="6309" y="200398"/>
                      <a:pt x="13566" y="203283"/>
                      <a:pt x="21791" y="203283"/>
                    </a:cubicBezTo>
                    <a:lnTo>
                      <a:pt x="108870" y="203283"/>
                    </a:lnTo>
                    <a:cubicBezTo>
                      <a:pt x="129671" y="203283"/>
                      <a:pt x="143215" y="191677"/>
                      <a:pt x="145627" y="172814"/>
                    </a:cubicBezTo>
                    <a:lnTo>
                      <a:pt x="157233" y="98310"/>
                    </a:lnTo>
                    <a:cubicBezTo>
                      <a:pt x="157233" y="97837"/>
                      <a:pt x="157233" y="97341"/>
                      <a:pt x="157233" y="96868"/>
                    </a:cubicBezTo>
                    <a:cubicBezTo>
                      <a:pt x="158202" y="79943"/>
                      <a:pt x="143689" y="65904"/>
                      <a:pt x="126268" y="65904"/>
                    </a:cubicBezTo>
                    <a:lnTo>
                      <a:pt x="85141" y="65904"/>
                    </a:lnTo>
                    <a:lnTo>
                      <a:pt x="85141" y="37373"/>
                    </a:lnTo>
                    <a:cubicBezTo>
                      <a:pt x="85141" y="22859"/>
                      <a:pt x="80791" y="12222"/>
                      <a:pt x="72070" y="5935"/>
                    </a:cubicBezTo>
                    <a:cubicBezTo>
                      <a:pt x="59000" y="-3734"/>
                      <a:pt x="41601" y="1090"/>
                      <a:pt x="39663" y="2059"/>
                    </a:cubicBezTo>
                    <a:cubicBezTo>
                      <a:pt x="36283" y="3028"/>
                      <a:pt x="33850" y="6408"/>
                      <a:pt x="33850" y="9789"/>
                    </a:cubicBezTo>
                    <a:lnTo>
                      <a:pt x="33850" y="45577"/>
                    </a:lnTo>
                    <a:cubicBezTo>
                      <a:pt x="33850" y="71222"/>
                      <a:pt x="3381" y="80417"/>
                      <a:pt x="2412" y="80417"/>
                    </a:cubicBezTo>
                    <a:cubicBezTo>
                      <a:pt x="1443" y="80417"/>
                      <a:pt x="969" y="80890"/>
                      <a:pt x="0" y="81386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018239F-42B5-DACC-6BF0-CF1284D40CC2}"/>
                  </a:ext>
                </a:extLst>
              </p:cNvPr>
              <p:cNvSpPr/>
              <p:nvPr/>
            </p:nvSpPr>
            <p:spPr>
              <a:xfrm>
                <a:off x="9813219" y="561685"/>
                <a:ext cx="59502" cy="178031"/>
              </a:xfrm>
              <a:custGeom>
                <a:avLst/>
                <a:gdLst>
                  <a:gd name="connsiteX0" fmla="*/ 11606 w 43022"/>
                  <a:gd name="connsiteY0" fmla="*/ 128723 h 128723"/>
                  <a:gd name="connsiteX1" fmla="*/ 31416 w 43022"/>
                  <a:gd name="connsiteY1" fmla="*/ 128723 h 128723"/>
                  <a:gd name="connsiteX2" fmla="*/ 43023 w 43022"/>
                  <a:gd name="connsiteY2" fmla="*/ 117117 h 128723"/>
                  <a:gd name="connsiteX3" fmla="*/ 43023 w 43022"/>
                  <a:gd name="connsiteY3" fmla="*/ 11606 h 128723"/>
                  <a:gd name="connsiteX4" fmla="*/ 31416 w 43022"/>
                  <a:gd name="connsiteY4" fmla="*/ 0 h 128723"/>
                  <a:gd name="connsiteX5" fmla="*/ 11606 w 43022"/>
                  <a:gd name="connsiteY5" fmla="*/ 0 h 128723"/>
                  <a:gd name="connsiteX6" fmla="*/ 0 w 43022"/>
                  <a:gd name="connsiteY6" fmla="*/ 11606 h 128723"/>
                  <a:gd name="connsiteX7" fmla="*/ 0 w 43022"/>
                  <a:gd name="connsiteY7" fmla="*/ 117117 h 128723"/>
                  <a:gd name="connsiteX8" fmla="*/ 11606 w 43022"/>
                  <a:gd name="connsiteY8" fmla="*/ 128723 h 128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022" h="128723">
                    <a:moveTo>
                      <a:pt x="11606" y="128723"/>
                    </a:moveTo>
                    <a:lnTo>
                      <a:pt x="31416" y="128723"/>
                    </a:lnTo>
                    <a:cubicBezTo>
                      <a:pt x="37812" y="128723"/>
                      <a:pt x="43023" y="123491"/>
                      <a:pt x="43023" y="117117"/>
                    </a:cubicBezTo>
                    <a:lnTo>
                      <a:pt x="43023" y="11606"/>
                    </a:lnTo>
                    <a:cubicBezTo>
                      <a:pt x="43023" y="5211"/>
                      <a:pt x="37790" y="0"/>
                      <a:pt x="31416" y="0"/>
                    </a:cubicBezTo>
                    <a:lnTo>
                      <a:pt x="11606" y="0"/>
                    </a:lnTo>
                    <a:cubicBezTo>
                      <a:pt x="5211" y="0"/>
                      <a:pt x="0" y="5232"/>
                      <a:pt x="0" y="11606"/>
                    </a:cubicBezTo>
                    <a:lnTo>
                      <a:pt x="0" y="117117"/>
                    </a:lnTo>
                    <a:cubicBezTo>
                      <a:pt x="0" y="123512"/>
                      <a:pt x="5232" y="128723"/>
                      <a:pt x="11606" y="128723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Graphic 1" descr="Internet Of Things outline">
            <a:extLst>
              <a:ext uri="{FF2B5EF4-FFF2-40B4-BE49-F238E27FC236}">
                <a16:creationId xmlns:a16="http://schemas.microsoft.com/office/drawing/2014/main" id="{FCF6BB84-3F06-34C8-D57A-27588DA76C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54183" y="4038876"/>
            <a:ext cx="788308" cy="788308"/>
          </a:xfrm>
          <a:prstGeom prst="rect">
            <a:avLst/>
          </a:prstGeom>
        </p:spPr>
      </p:pic>
      <p:pic>
        <p:nvPicPr>
          <p:cNvPr id="4" name="图片 2" descr="Dance outline">
            <a:extLst>
              <a:ext uri="{FF2B5EF4-FFF2-40B4-BE49-F238E27FC236}">
                <a16:creationId xmlns:a16="http://schemas.microsoft.com/office/drawing/2014/main" id="{4BD13DF9-AC63-E3A1-CD50-4085BFD9182E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441231" y="4047386"/>
            <a:ext cx="788309" cy="779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A2526-6C4C-B34B-A987-5B55A21ECD45}"/>
              </a:ext>
            </a:extLst>
          </p:cNvPr>
          <p:cNvPicPr>
            <a:picLocks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913" y="3975800"/>
            <a:ext cx="788308" cy="779798"/>
          </a:xfrm>
          <a:prstGeom prst="rect">
            <a:avLst/>
          </a:prstGeom>
        </p:spPr>
      </p:pic>
      <p:pic>
        <p:nvPicPr>
          <p:cNvPr id="12" name="Graphic 11" descr="Forest scene outline">
            <a:extLst>
              <a:ext uri="{FF2B5EF4-FFF2-40B4-BE49-F238E27FC236}">
                <a16:creationId xmlns:a16="http://schemas.microsoft.com/office/drawing/2014/main" id="{A65710EE-3843-C577-8E46-B3A20C0860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444993" y="2171012"/>
            <a:ext cx="758577" cy="75857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AF9E0BE-6D39-429B-EA31-85302D8D74FA}"/>
              </a:ext>
            </a:extLst>
          </p:cNvPr>
          <p:cNvSpPr txBox="1">
            <a:spLocks/>
          </p:cNvSpPr>
          <p:nvPr/>
        </p:nvSpPr>
        <p:spPr>
          <a:xfrm>
            <a:off x="10042419" y="6454474"/>
            <a:ext cx="1975410" cy="2424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90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* 2023 World Population Review</a:t>
            </a:r>
          </a:p>
        </p:txBody>
      </p:sp>
    </p:spTree>
    <p:extLst>
      <p:ext uri="{BB962C8B-B14F-4D97-AF65-F5344CB8AC3E}">
        <p14:creationId xmlns:p14="http://schemas.microsoft.com/office/powerpoint/2010/main" val="1238086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64B50EB-CF8B-45B5-9AF6-3FA03B7E0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 bwMode="auto">
          <a:xfrm>
            <a:off x="2668739" y="-6739"/>
            <a:ext cx="9523261" cy="591437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F1DFF4-5AE0-48B5-96BF-91E7CB858B9E}"/>
              </a:ext>
            </a:extLst>
          </p:cNvPr>
          <p:cNvSpPr/>
          <p:nvPr/>
        </p:nvSpPr>
        <p:spPr>
          <a:xfrm>
            <a:off x="260841" y="3062407"/>
            <a:ext cx="2828964" cy="35036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45" name="Title 2">
            <a:extLst>
              <a:ext uri="{FF2B5EF4-FFF2-40B4-BE49-F238E27FC236}">
                <a16:creationId xmlns:a16="http://schemas.microsoft.com/office/drawing/2014/main" id="{920DF2C6-D306-B24B-4823-C6B768C5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1" y="461386"/>
            <a:ext cx="3030999" cy="2744729"/>
          </a:xfrm>
        </p:spPr>
        <p:txBody>
          <a:bodyPr>
            <a:normAutofit/>
          </a:bodyPr>
          <a:lstStyle/>
          <a:p>
            <a:r>
              <a:rPr lang="en-US" sz="4400"/>
              <a:t>Getting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to </a:t>
            </a:r>
            <a:r>
              <a:rPr lang="en-US" sz="4400"/>
              <a:t>Sydney</a:t>
            </a:r>
            <a:endParaRPr lang="en-US" sz="4000"/>
          </a:p>
        </p:txBody>
      </p:sp>
      <p:sp>
        <p:nvSpPr>
          <p:cNvPr id="1047" name="Text Placeholder 3">
            <a:extLst>
              <a:ext uri="{FF2B5EF4-FFF2-40B4-BE49-F238E27FC236}">
                <a16:creationId xmlns:a16="http://schemas.microsoft.com/office/drawing/2014/main" id="{2006634A-DD02-84F9-37AD-766F0ED84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4878" y="3374677"/>
            <a:ext cx="1804717" cy="8839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800+ </a:t>
            </a:r>
            <a:r>
              <a:rPr lang="en-US" sz="1600" dirty="0">
                <a:solidFill>
                  <a:schemeClr val="bg1"/>
                </a:solidFill>
              </a:rPr>
              <a:t>direct international flights per week*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Graphic 5" descr="Employee badge outline">
            <a:extLst>
              <a:ext uri="{FF2B5EF4-FFF2-40B4-BE49-F238E27FC236}">
                <a16:creationId xmlns:a16="http://schemas.microsoft.com/office/drawing/2014/main" id="{67649F16-AA70-4D70-8770-87BE6F3B4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724" y="4390270"/>
            <a:ext cx="622074" cy="622074"/>
          </a:xfrm>
          <a:prstGeom prst="rect">
            <a:avLst/>
          </a:prstGeom>
        </p:spPr>
      </p:pic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AE1C6689-7C8B-4B9B-9696-9864EAE10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998" y="5419049"/>
            <a:ext cx="622074" cy="622074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93CBEF4-58BC-402C-826E-F522A3596F5D}"/>
              </a:ext>
            </a:extLst>
          </p:cNvPr>
          <p:cNvSpPr txBox="1">
            <a:spLocks/>
          </p:cNvSpPr>
          <p:nvPr/>
        </p:nvSpPr>
        <p:spPr>
          <a:xfrm>
            <a:off x="1188836" y="4468829"/>
            <a:ext cx="1804717" cy="950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Assistance with visa applications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445692B-F6B9-41F6-99B2-67A1C75CBAEC}"/>
              </a:ext>
            </a:extLst>
          </p:cNvPr>
          <p:cNvSpPr txBox="1">
            <a:spLocks/>
          </p:cNvSpPr>
          <p:nvPr/>
        </p:nvSpPr>
        <p:spPr>
          <a:xfrm>
            <a:off x="1176385" y="5342614"/>
            <a:ext cx="1861704" cy="961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13-minute train ride from Sydney Airport to city </a:t>
            </a:r>
            <a:r>
              <a:rPr lang="en-US" sz="1600" err="1">
                <a:solidFill>
                  <a:schemeClr val="bg1"/>
                </a:solidFill>
              </a:rPr>
              <a:t>centre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4" name="Picture Placeholder 50" descr="Airplane outline">
            <a:extLst>
              <a:ext uri="{FF2B5EF4-FFF2-40B4-BE49-F238E27FC236}">
                <a16:creationId xmlns:a16="http://schemas.microsoft.com/office/drawing/2014/main" id="{62CC7DD5-1E3F-4FC9-BCB3-9EE406D2FA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464" b="1464"/>
          <a:stretch>
            <a:fillRect/>
          </a:stretch>
        </p:blipFill>
        <p:spPr>
          <a:xfrm>
            <a:off x="490724" y="3374677"/>
            <a:ext cx="622074" cy="60395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12F00E-0F40-4467-B1F4-C421A5C379B0}"/>
              </a:ext>
            </a:extLst>
          </p:cNvPr>
          <p:cNvSpPr txBox="1">
            <a:spLocks/>
          </p:cNvSpPr>
          <p:nvPr/>
        </p:nvSpPr>
        <p:spPr>
          <a:xfrm>
            <a:off x="6700289" y="6334817"/>
            <a:ext cx="5390147" cy="556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  <a:defRPr/>
            </a:pPr>
            <a:r>
              <a:rPr lang="en-US" sz="900" i="1">
                <a:solidFill>
                  <a:schemeClr val="bg1">
                    <a:lumMod val="75000"/>
                  </a:schemeClr>
                </a:solidFill>
              </a:rPr>
              <a:t>This map is intended to be a graphical overview of a small portion of the flights connecting to Sydney. It does not cover all flights, and some flights may require a connection.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91719D-54EA-4FB6-874B-184D0392E231}"/>
              </a:ext>
            </a:extLst>
          </p:cNvPr>
          <p:cNvSpPr txBox="1">
            <a:spLocks/>
          </p:cNvSpPr>
          <p:nvPr/>
        </p:nvSpPr>
        <p:spPr>
          <a:xfrm>
            <a:off x="6637265" y="6117890"/>
            <a:ext cx="5390147" cy="331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  <a:defRPr/>
            </a:pPr>
            <a:r>
              <a:rPr lang="en-US" sz="900" i="1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i="1" dirty="0">
                <a:solidFill>
                  <a:schemeClr val="bg1">
                    <a:lumMod val="75000"/>
                  </a:schemeClr>
                </a:solidFill>
                <a:ea typeface="+mn-lt"/>
                <a:cs typeface="+mn-lt"/>
              </a:rPr>
              <a:t>Bureau of Infrastructure, Transport and Regional Economics (BITRE), January 2025</a:t>
            </a:r>
          </a:p>
        </p:txBody>
      </p:sp>
    </p:spTree>
    <p:extLst>
      <p:ext uri="{BB962C8B-B14F-4D97-AF65-F5344CB8AC3E}">
        <p14:creationId xmlns:p14="http://schemas.microsoft.com/office/powerpoint/2010/main" val="238577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2C84-A1D2-4B46-B5D4-E90529E52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Fast transfers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E8511-9645-4E15-A883-A89796F203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Sydney Airport is only 8 kilometres from the city centre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E7AE71C-FF70-46CD-8997-93FC5ABAE7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413" y="0"/>
            <a:ext cx="8129587" cy="344328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4EE197-729E-440B-8D69-99EAD77CD2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0484" y="3566609"/>
            <a:ext cx="1869120" cy="31389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Train</a:t>
            </a:r>
          </a:p>
          <a:p>
            <a:r>
              <a:rPr lang="en-AU" sz="1800" dirty="0"/>
              <a:t>13 minutes</a:t>
            </a:r>
            <a:endParaRPr lang="en-AU" sz="1800" dirty="0">
              <a:cs typeface="Poppins Regular"/>
            </a:endParaRPr>
          </a:p>
          <a:p>
            <a:endParaRPr lang="en-AU"/>
          </a:p>
          <a:p>
            <a:r>
              <a:rPr lang="en-AU" sz="1800" dirty="0"/>
              <a:t>AUD20*</a:t>
            </a:r>
            <a:endParaRPr lang="en-AU" sz="1800" dirty="0">
              <a:cs typeface="Poppins Regular"/>
            </a:endParaRPr>
          </a:p>
          <a:p>
            <a:r>
              <a:rPr lang="en-AU" sz="1800" dirty="0"/>
              <a:t>USD13</a:t>
            </a:r>
            <a:endParaRPr lang="en-AU" sz="1800" dirty="0">
              <a:cs typeface="Poppins Regular"/>
            </a:endParaRPr>
          </a:p>
          <a:p>
            <a:r>
              <a:rPr lang="en-AU" sz="1800" dirty="0"/>
              <a:t>EUR11^</a:t>
            </a:r>
            <a:endParaRPr lang="en-AU" sz="1800" dirty="0">
              <a:cs typeface="Poppins Regular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F5593E-E5F8-4346-8177-5B08757FCC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0762" y="3566608"/>
            <a:ext cx="1869120" cy="3138991"/>
          </a:xfrm>
        </p:spPr>
        <p:txBody>
          <a:bodyPr>
            <a:normAutofit/>
          </a:bodyPr>
          <a:lstStyle/>
          <a:p>
            <a:r>
              <a:rPr lang="en-AU"/>
              <a:t>Taxi</a:t>
            </a:r>
          </a:p>
          <a:p>
            <a:r>
              <a:rPr lang="en-AU" sz="1800"/>
              <a:t>20-25 minutes</a:t>
            </a:r>
          </a:p>
          <a:p>
            <a:endParaRPr lang="en-AU" sz="1800"/>
          </a:p>
          <a:p>
            <a:r>
              <a:rPr lang="en-AU" sz="1800"/>
              <a:t>AUD45-55*</a:t>
            </a:r>
          </a:p>
          <a:p>
            <a:r>
              <a:rPr lang="en-AU" sz="1800"/>
              <a:t>USD30-27</a:t>
            </a:r>
          </a:p>
          <a:p>
            <a:r>
              <a:rPr lang="en-AU" sz="1800"/>
              <a:t>EUR27-33^ </a:t>
            </a:r>
          </a:p>
          <a:p>
            <a:r>
              <a:rPr lang="en-AU" sz="1400" i="1"/>
              <a:t>(plus AUD5/USD3 airport toll)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AE9F24-3F45-4678-A969-45A928F35A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06539" y="3566609"/>
            <a:ext cx="1869120" cy="3138990"/>
          </a:xfrm>
        </p:spPr>
        <p:txBody>
          <a:bodyPr>
            <a:normAutofit/>
          </a:bodyPr>
          <a:lstStyle/>
          <a:p>
            <a:r>
              <a:rPr lang="en-AU" sz="2000"/>
              <a:t>Car rental</a:t>
            </a:r>
          </a:p>
          <a:p>
            <a:r>
              <a:rPr lang="en-AU" sz="1800"/>
              <a:t>20-25 minutes</a:t>
            </a:r>
          </a:p>
          <a:p>
            <a:endParaRPr lang="en-AU" sz="1800"/>
          </a:p>
          <a:p>
            <a:r>
              <a:rPr lang="en-AU" sz="1800"/>
              <a:t>AUD60-75*</a:t>
            </a:r>
          </a:p>
          <a:p>
            <a:r>
              <a:rPr lang="en-AU" sz="1800"/>
              <a:t>USD40-50</a:t>
            </a:r>
          </a:p>
          <a:p>
            <a:r>
              <a:rPr lang="en-AU" sz="1800"/>
              <a:t>EUR24-30</a:t>
            </a:r>
          </a:p>
          <a:p>
            <a:r>
              <a:rPr lang="en-AU" sz="1400" i="1"/>
              <a:t>(based on a 4-day rental of an economy car)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E5585E-4221-4D26-A1D4-BECF1F355A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44567" y="3566609"/>
            <a:ext cx="1869120" cy="3138990"/>
          </a:xfrm>
        </p:spPr>
        <p:txBody>
          <a:bodyPr>
            <a:normAutofit/>
          </a:bodyPr>
          <a:lstStyle/>
          <a:p>
            <a:r>
              <a:rPr lang="en-AU"/>
              <a:t>Shuttle</a:t>
            </a:r>
          </a:p>
          <a:p>
            <a:r>
              <a:rPr lang="en-AU" sz="1800"/>
              <a:t>20-25 minutes</a:t>
            </a:r>
          </a:p>
          <a:p>
            <a:endParaRPr lang="en-AU" sz="1800"/>
          </a:p>
          <a:p>
            <a:r>
              <a:rPr lang="en-AU" sz="1800"/>
              <a:t>AUD30-35*</a:t>
            </a:r>
          </a:p>
          <a:p>
            <a:r>
              <a:rPr lang="en-AU" sz="1800"/>
              <a:t>USD20-25</a:t>
            </a:r>
          </a:p>
          <a:p>
            <a:r>
              <a:rPr lang="en-AU" sz="1800"/>
              <a:t>EUR12-15^</a:t>
            </a:r>
          </a:p>
          <a:p>
            <a:r>
              <a:rPr lang="en-AU" sz="1400" i="1"/>
              <a:t>(plus AUD5/USD 3 airport toll)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A7F8F7-0885-48F4-9994-C3FFCEAC1AF4}"/>
              </a:ext>
            </a:extLst>
          </p:cNvPr>
          <p:cNvSpPr/>
          <p:nvPr/>
        </p:nvSpPr>
        <p:spPr>
          <a:xfrm>
            <a:off x="348942" y="6058718"/>
            <a:ext cx="3436995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Calibri Light"/>
              </a:rPr>
              <a:t>* Includes 10% Australian Goods &amp; Services Tax (GST).</a:t>
            </a:r>
          </a:p>
          <a:p>
            <a:pPr>
              <a:defRPr/>
            </a:pPr>
            <a:r>
              <a:rPr lang="en-US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Calibri Light"/>
              </a:rPr>
              <a:t>^ Currency conversions for comparison purposes only; correct as of November 2025.</a:t>
            </a:r>
          </a:p>
        </p:txBody>
      </p:sp>
    </p:spTree>
    <p:extLst>
      <p:ext uri="{BB962C8B-B14F-4D97-AF65-F5344CB8AC3E}">
        <p14:creationId xmlns:p14="http://schemas.microsoft.com/office/powerpoint/2010/main" val="2910460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BDF62AA-3240-4466-AA5A-B2A06D042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955" y="-84234"/>
            <a:ext cx="9692030" cy="702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0B7B6C-0E14-965F-F570-FA2B460F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35" y="318695"/>
            <a:ext cx="2795424" cy="738580"/>
          </a:xfrm>
        </p:spPr>
        <p:txBody>
          <a:bodyPr>
            <a:normAutofit/>
          </a:bodyPr>
          <a:lstStyle/>
          <a:p>
            <a:r>
              <a:rPr lang="en-US" sz="2000"/>
              <a:t>Accommodation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B51594C-C0FB-4776-ADCE-B478DDEFD9A5}"/>
              </a:ext>
            </a:extLst>
          </p:cNvPr>
          <p:cNvGrpSpPr/>
          <p:nvPr/>
        </p:nvGrpSpPr>
        <p:grpSpPr>
          <a:xfrm>
            <a:off x="2613063" y="4352343"/>
            <a:ext cx="2275840" cy="2388236"/>
            <a:chOff x="6914494" y="731049"/>
            <a:chExt cx="2275840" cy="2388236"/>
          </a:xfrm>
          <a:solidFill>
            <a:srgbClr val="BD9C67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D3F4B09-1734-4C19-8AE5-A939F8D96ED5}"/>
                </a:ext>
              </a:extLst>
            </p:cNvPr>
            <p:cNvSpPr/>
            <p:nvPr/>
          </p:nvSpPr>
          <p:spPr>
            <a:xfrm>
              <a:off x="6914494" y="731049"/>
              <a:ext cx="2275840" cy="23882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42A8972-D0BD-422C-9722-8F17203D4840}"/>
                </a:ext>
              </a:extLst>
            </p:cNvPr>
            <p:cNvSpPr txBox="1"/>
            <p:nvPr/>
          </p:nvSpPr>
          <p:spPr>
            <a:xfrm>
              <a:off x="7423286" y="1794999"/>
              <a:ext cx="1762465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15206F"/>
                  </a:solidFill>
                  <a:latin typeface="Helvetica" pitchFamily="2" charset="0"/>
                </a:rPr>
                <a:t>1,000+ budget rooms only 20-min walk to Darling Harbour</a:t>
              </a:r>
              <a:endParaRPr lang="en-AU" sz="1000">
                <a:solidFill>
                  <a:srgbClr val="15206F"/>
                </a:solidFill>
                <a:latin typeface="Helvetica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E7157FA-93AC-4D9D-87FB-D7E326F1DCEB}"/>
                </a:ext>
              </a:extLst>
            </p:cNvPr>
            <p:cNvSpPr txBox="1"/>
            <p:nvPr/>
          </p:nvSpPr>
          <p:spPr>
            <a:xfrm>
              <a:off x="7421520" y="1286443"/>
              <a:ext cx="1722480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15206F"/>
                  </a:solidFill>
                  <a:latin typeface="Helvetica" pitchFamily="2" charset="0"/>
                </a:rPr>
                <a:t>9,000+ hotel rooms only 15-min walk to Darling Harbour</a:t>
              </a:r>
              <a:endParaRPr lang="en-AU" sz="1000">
                <a:solidFill>
                  <a:srgbClr val="15206F"/>
                </a:solidFill>
                <a:latin typeface="Helvetica" pitchFamily="2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3547387-E38A-47B5-84B8-62C8D260481C}"/>
                </a:ext>
              </a:extLst>
            </p:cNvPr>
            <p:cNvSpPr txBox="1"/>
            <p:nvPr/>
          </p:nvSpPr>
          <p:spPr>
            <a:xfrm>
              <a:off x="7421520" y="817596"/>
              <a:ext cx="1722480" cy="400110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000" dirty="0">
                  <a:solidFill>
                    <a:srgbClr val="15206F"/>
                  </a:solidFill>
                  <a:latin typeface="Helvetica"/>
                  <a:cs typeface="Helvetica"/>
                </a:rPr>
                <a:t>50,000+ hotel rooms and serviced apartments</a:t>
              </a:r>
              <a:endParaRPr lang="en-AU" sz="1000" dirty="0">
                <a:solidFill>
                  <a:srgbClr val="15206F"/>
                </a:solidFill>
                <a:latin typeface="Helvetica"/>
                <a:cs typeface="Helvetica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E8B7AAD-BEB2-4274-A36D-9CE62923F0C3}"/>
                </a:ext>
              </a:extLst>
            </p:cNvPr>
            <p:cNvGrpSpPr/>
            <p:nvPr/>
          </p:nvGrpSpPr>
          <p:grpSpPr>
            <a:xfrm>
              <a:off x="6956245" y="2274211"/>
              <a:ext cx="1750873" cy="823302"/>
              <a:chOff x="6920685" y="2330215"/>
              <a:chExt cx="1750873" cy="823302"/>
            </a:xfrm>
            <a:grpFill/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EFCD891-13FD-41F7-A291-71A8D052A7F3}"/>
                  </a:ext>
                </a:extLst>
              </p:cNvPr>
              <p:cNvSpPr txBox="1"/>
              <p:nvPr/>
            </p:nvSpPr>
            <p:spPr>
              <a:xfrm>
                <a:off x="6920685" y="2330215"/>
                <a:ext cx="1722480" cy="82330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sz="1000">
                    <a:solidFill>
                      <a:srgbClr val="15206F"/>
                    </a:solidFill>
                    <a:latin typeface="Helvetica" pitchFamily="2" charset="0"/>
                  </a:rPr>
                  <a:t>10-min walk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000">
                    <a:solidFill>
                      <a:srgbClr val="15206F"/>
                    </a:solidFill>
                    <a:latin typeface="Helvetica" pitchFamily="2" charset="0"/>
                  </a:rPr>
                  <a:t>15-min walk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000">
                    <a:solidFill>
                      <a:srgbClr val="15206F"/>
                    </a:solidFill>
                    <a:latin typeface="Helvetica" pitchFamily="2" charset="0"/>
                  </a:rPr>
                  <a:t>20-min walk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000">
                    <a:solidFill>
                      <a:srgbClr val="15206F"/>
                    </a:solidFill>
                    <a:latin typeface="Helvetica" pitchFamily="2" charset="0"/>
                  </a:rPr>
                  <a:t>30-min walk</a:t>
                </a:r>
                <a:endParaRPr lang="en-AU" sz="1000">
                  <a:solidFill>
                    <a:srgbClr val="15206F"/>
                  </a:solidFill>
                  <a:latin typeface="Helvetica" pitchFamily="2" charset="0"/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0605590-ADC1-478F-BB02-6DEA9C293DC1}"/>
                  </a:ext>
                </a:extLst>
              </p:cNvPr>
              <p:cNvCxnSpPr/>
              <p:nvPr/>
            </p:nvCxnSpPr>
            <p:spPr>
              <a:xfrm>
                <a:off x="7760546" y="2479786"/>
                <a:ext cx="894080" cy="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340B611-C243-46E9-85EA-D71E9F98F9D0}"/>
                  </a:ext>
                </a:extLst>
              </p:cNvPr>
              <p:cNvCxnSpPr/>
              <p:nvPr/>
            </p:nvCxnSpPr>
            <p:spPr>
              <a:xfrm>
                <a:off x="7763541" y="2662666"/>
                <a:ext cx="89408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38E769D-31FB-4AF1-B5FB-472C3E3328F4}"/>
                  </a:ext>
                </a:extLst>
              </p:cNvPr>
              <p:cNvCxnSpPr/>
              <p:nvPr/>
            </p:nvCxnSpPr>
            <p:spPr>
              <a:xfrm>
                <a:off x="7769012" y="2855706"/>
                <a:ext cx="894080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9A2FC27-91FC-48FF-B648-6F803F1F2D66}"/>
                  </a:ext>
                </a:extLst>
              </p:cNvPr>
              <p:cNvCxnSpPr/>
              <p:nvPr/>
            </p:nvCxnSpPr>
            <p:spPr>
              <a:xfrm>
                <a:off x="7777478" y="3033506"/>
                <a:ext cx="894080" cy="0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0C2136DA-F563-48BE-A6CD-3BDDBA6C7680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0527" y="850227"/>
              <a:ext cx="345032" cy="345032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0C7507E4-55D3-41EB-A3A0-F9DE52D68DA9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98187" y="1324724"/>
              <a:ext cx="319872" cy="319872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EC01BB0-B121-444B-BA4E-671A7FA59F79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5607" y="1783358"/>
              <a:ext cx="345032" cy="345032"/>
            </a:xfrm>
            <a:prstGeom prst="rect">
              <a:avLst/>
            </a:prstGeom>
          </p:spPr>
        </p:pic>
      </p:grpSp>
      <p:sp>
        <p:nvSpPr>
          <p:cNvPr id="75" name="Subtitle 3">
            <a:extLst>
              <a:ext uri="{FF2B5EF4-FFF2-40B4-BE49-F238E27FC236}">
                <a16:creationId xmlns:a16="http://schemas.microsoft.com/office/drawing/2014/main" id="{632A2C57-7341-419A-AC61-FDE2E53A9D3B}"/>
              </a:ext>
            </a:extLst>
          </p:cNvPr>
          <p:cNvSpPr txBox="1">
            <a:spLocks/>
          </p:cNvSpPr>
          <p:nvPr/>
        </p:nvSpPr>
        <p:spPr>
          <a:xfrm>
            <a:off x="213166" y="727969"/>
            <a:ext cx="2284789" cy="27010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96863" indent="-296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88925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spc="120" dirty="0">
                <a:solidFill>
                  <a:schemeClr val="bg1"/>
                </a:solidFill>
                <a:latin typeface="Helvetica"/>
                <a:cs typeface="Helvetica"/>
              </a:rPr>
              <a:t>Sydney has over 50,000 hotel/motel rooms and serviced apartments with almost half located in the city </a:t>
            </a:r>
            <a:r>
              <a:rPr lang="en-US" sz="1400" spc="120" dirty="0" err="1">
                <a:solidFill>
                  <a:schemeClr val="bg1"/>
                </a:solidFill>
                <a:latin typeface="Helvetica"/>
                <a:cs typeface="Helvetica"/>
              </a:rPr>
              <a:t>centre</a:t>
            </a:r>
            <a:r>
              <a:rPr lang="en-US" sz="1400" spc="120" dirty="0">
                <a:solidFill>
                  <a:schemeClr val="bg1"/>
                </a:solidFill>
                <a:latin typeface="Helvetica"/>
                <a:cs typeface="Helvetica"/>
              </a:rPr>
              <a:t> within walking distance to major venues and attractions.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spc="120" dirty="0">
                <a:solidFill>
                  <a:schemeClr val="bg1"/>
                </a:solidFill>
                <a:latin typeface="Helvetica" pitchFamily="2" charset="0"/>
              </a:rPr>
              <a:t>Most of the internationally renowned hotel groups are represented in Sydney and our four and five-star properties rival the best in the world. </a:t>
            </a:r>
            <a:endParaRPr lang="en-AU" sz="1400" spc="120" dirty="0">
              <a:solidFill>
                <a:schemeClr val="bg1"/>
              </a:solidFill>
              <a:latin typeface="Helvetica" pitchFamily="2" charset="0"/>
            </a:endParaRPr>
          </a:p>
        </p:txBody>
      </p:sp>
      <p:graphicFrame>
        <p:nvGraphicFramePr>
          <p:cNvPr id="76" name="Table 37">
            <a:extLst>
              <a:ext uri="{FF2B5EF4-FFF2-40B4-BE49-F238E27FC236}">
                <a16:creationId xmlns:a16="http://schemas.microsoft.com/office/drawing/2014/main" id="{C528F296-C8B9-472B-AF6C-C2AF209DB3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810910"/>
              </p:ext>
            </p:extLst>
          </p:nvPr>
        </p:nvGraphicFramePr>
        <p:xfrm>
          <a:off x="147267" y="4149268"/>
          <a:ext cx="2235431" cy="259131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1934">
                  <a:extLst>
                    <a:ext uri="{9D8B030D-6E8A-4147-A177-3AD203B41FA5}">
                      <a16:colId xmlns:a16="http://schemas.microsoft.com/office/drawing/2014/main" val="1715074330"/>
                    </a:ext>
                  </a:extLst>
                </a:gridCol>
                <a:gridCol w="1153497">
                  <a:extLst>
                    <a:ext uri="{9D8B030D-6E8A-4147-A177-3AD203B41FA5}">
                      <a16:colId xmlns:a16="http://schemas.microsoft.com/office/drawing/2014/main" val="797230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3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Star rating	</a:t>
                      </a:r>
                      <a:endParaRPr lang="en-AU" sz="13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Approx. number of rooms</a:t>
                      </a:r>
                      <a:endParaRPr lang="en-US" sz="13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16192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300" b="1" u="none" strike="noStrike" dirty="0">
                          <a:solidFill>
                            <a:srgbClr val="272727"/>
                          </a:solidFill>
                          <a:effectLst/>
                        </a:rPr>
                        <a:t>★ ★ ★</a:t>
                      </a:r>
                      <a:endParaRPr lang="en-AU" sz="1300" b="1" i="0" u="none" strike="noStrike" dirty="0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u="none" strike="noStrike" dirty="0">
                          <a:solidFill>
                            <a:srgbClr val="272727"/>
                          </a:solidFill>
                          <a:effectLst/>
                        </a:rPr>
                        <a:t>762</a:t>
                      </a:r>
                      <a:endParaRPr lang="en-AU" sz="1300" b="0" i="0" u="none" strike="noStrike" dirty="0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110363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300" b="1" u="none" strike="noStrike" dirty="0">
                          <a:solidFill>
                            <a:srgbClr val="272727"/>
                          </a:solidFill>
                          <a:effectLst/>
                        </a:rPr>
                        <a:t>★ ★ ★ </a:t>
                      </a:r>
                      <a:endParaRPr lang="en-AU" sz="1300" b="1" i="0" u="none" strike="noStrike" dirty="0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300" b="0" u="none" strike="noStrike" dirty="0">
                          <a:solidFill>
                            <a:srgbClr val="272727"/>
                          </a:solidFill>
                          <a:effectLst/>
                        </a:rPr>
                        <a:t>2,208</a:t>
                      </a:r>
                      <a:endParaRPr lang="en-AU" sz="1300" b="0" i="0" u="none" strike="noStrike" dirty="0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310685601"/>
                  </a:ext>
                </a:extLst>
              </a:tr>
              <a:tr h="4221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300" b="1" u="none" strike="noStrike" dirty="0">
                          <a:solidFill>
                            <a:srgbClr val="272727"/>
                          </a:solidFill>
                          <a:effectLst/>
                        </a:rPr>
                        <a:t>★ ★ ★ ★</a:t>
                      </a:r>
                      <a:endParaRPr lang="en-AU" sz="1300" b="1" i="0" u="none" strike="noStrike" dirty="0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300" b="0" u="none" strike="noStrike" dirty="0">
                          <a:solidFill>
                            <a:srgbClr val="272727"/>
                          </a:solidFill>
                          <a:effectLst/>
                        </a:rPr>
                        <a:t>5,201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79064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300" b="1" u="none" strike="noStrike" dirty="0">
                          <a:solidFill>
                            <a:srgbClr val="272727"/>
                          </a:solidFill>
                          <a:effectLst/>
                        </a:rPr>
                        <a:t>★ ★ ★ ★ </a:t>
                      </a:r>
                      <a:endParaRPr lang="en-AU" sz="1300" b="1" i="0" u="none" strike="noStrike" dirty="0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300" b="0" u="none" strike="noStrike" dirty="0">
                          <a:solidFill>
                            <a:srgbClr val="272727"/>
                          </a:solidFill>
                          <a:effectLst/>
                        </a:rPr>
                        <a:t>4,499</a:t>
                      </a:r>
                      <a:endParaRPr lang="en-AU" sz="1300" b="0" i="0" u="none" strike="noStrike" dirty="0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42131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AU" sz="1300" b="1" u="none" strike="noStrike" dirty="0">
                          <a:solidFill>
                            <a:srgbClr val="272727"/>
                          </a:solidFill>
                          <a:effectLst/>
                        </a:rPr>
                        <a:t>★ ★ ★ ★ ★</a:t>
                      </a:r>
                      <a:endParaRPr lang="en-AU" sz="1300" b="1" i="0" u="none" strike="noStrike" dirty="0">
                        <a:solidFill>
                          <a:srgbClr val="272727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AU" sz="1300" b="0" u="none" strike="noStrike" dirty="0">
                          <a:solidFill>
                            <a:srgbClr val="272727"/>
                          </a:solidFill>
                          <a:effectLst/>
                        </a:rPr>
                        <a:t>11,475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74288974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6A5627AF-D3DC-41AA-827B-D415A3E41768}"/>
              </a:ext>
            </a:extLst>
          </p:cNvPr>
          <p:cNvGrpSpPr/>
          <p:nvPr/>
        </p:nvGrpSpPr>
        <p:grpSpPr>
          <a:xfrm>
            <a:off x="-1160607" y="5799588"/>
            <a:ext cx="1110565" cy="1045709"/>
            <a:chOff x="7306653" y="1378550"/>
            <a:chExt cx="1110565" cy="1045709"/>
          </a:xfrm>
          <a:solidFill>
            <a:srgbClr val="FFFF00"/>
          </a:solidFill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E14CEBD-3311-43D9-81D9-1A8EE2078A8A}"/>
                </a:ext>
              </a:extLst>
            </p:cNvPr>
            <p:cNvSpPr txBox="1"/>
            <p:nvPr/>
          </p:nvSpPr>
          <p:spPr>
            <a:xfrm>
              <a:off x="7306653" y="2008761"/>
              <a:ext cx="1110565" cy="415498"/>
            </a:xfrm>
            <a:prstGeom prst="rect">
              <a:avLst/>
            </a:prstGeom>
            <a:solidFill>
              <a:srgbClr val="D1422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bg1"/>
                  </a:solidFill>
                </a:rPr>
                <a:t>[Proposed venue name]</a:t>
              </a:r>
              <a:endParaRPr lang="en-AU" sz="1050">
                <a:solidFill>
                  <a:schemeClr val="bg1"/>
                </a:solidFill>
              </a:endParaRPr>
            </a:p>
          </p:txBody>
        </p:sp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9766E511-4294-42CE-B882-6F1DAACE39B3}"/>
                </a:ext>
              </a:extLst>
            </p:cNvPr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46831" y="1378550"/>
              <a:ext cx="630211" cy="63021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233360-6D15-A585-6A3D-39D5ABAE3F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361" y="5344758"/>
            <a:ext cx="139392" cy="139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77689-F42C-3914-DEDC-04DA43D318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922" y="6134636"/>
            <a:ext cx="139392" cy="1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3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C3836"/>
      </a:dk1>
      <a:lt1>
        <a:srgbClr val="FFFFFF"/>
      </a:lt1>
      <a:dk2>
        <a:srgbClr val="15206F"/>
      </a:dk2>
      <a:lt2>
        <a:srgbClr val="E7E6E6"/>
      </a:lt2>
      <a:accent1>
        <a:srgbClr val="0038DE"/>
      </a:accent1>
      <a:accent2>
        <a:srgbClr val="0030A7"/>
      </a:accent2>
      <a:accent3>
        <a:srgbClr val="32FAFF"/>
      </a:accent3>
      <a:accent4>
        <a:srgbClr val="C8F3F9"/>
      </a:accent4>
      <a:accent5>
        <a:srgbClr val="009F51"/>
      </a:accent5>
      <a:accent6>
        <a:srgbClr val="C6A1DC"/>
      </a:accent6>
      <a:hlink>
        <a:srgbClr val="BD9C67"/>
      </a:hlink>
      <a:folHlink>
        <a:srgbClr val="D1412A"/>
      </a:folHlink>
    </a:clrScheme>
    <a:fontScheme name="Poppins">
      <a:majorFont>
        <a:latin typeface="Poppins Regular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2770 - BESydney Powerpoint Template FINAL" id="{549491BE-50B8-884A-B6EE-07042042013C}" vid="{1B231251-46E9-EC49-8224-1173CB3BAA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19eee1-b9a7-431a-ac2f-ace0f18c2df4">
      <Terms xmlns="http://schemas.microsoft.com/office/infopath/2007/PartnerControls"/>
    </lcf76f155ced4ddcb4097134ff3c332f>
    <TaxCatchAll xmlns="665cbcdb-7044-4bd3-931f-01b73a965be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1F3EB501012C4F9A9FA2CAC06A9B1B" ma:contentTypeVersion="18" ma:contentTypeDescription="Create a new document." ma:contentTypeScope="" ma:versionID="cc315e6687760130d6fcd248da90b781">
  <xsd:schema xmlns:xsd="http://www.w3.org/2001/XMLSchema" xmlns:xs="http://www.w3.org/2001/XMLSchema" xmlns:p="http://schemas.microsoft.com/office/2006/metadata/properties" xmlns:ns2="6819eee1-b9a7-431a-ac2f-ace0f18c2df4" xmlns:ns3="295b510a-3231-41bd-af5b-380cbd7d10ad" xmlns:ns4="665cbcdb-7044-4bd3-931f-01b73a965be0" targetNamespace="http://schemas.microsoft.com/office/2006/metadata/properties" ma:root="true" ma:fieldsID="18c1e66bae5a95e02d616f88d89f3e68" ns2:_="" ns3:_="" ns4:_="">
    <xsd:import namespace="6819eee1-b9a7-431a-ac2f-ace0f18c2df4"/>
    <xsd:import namespace="295b510a-3231-41bd-af5b-380cbd7d10ad"/>
    <xsd:import namespace="665cbcdb-7044-4bd3-931f-01b73a965b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9eee1-b9a7-431a-ac2f-ace0f18c2d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69d2278-75fb-47ee-8857-8ecd40bb25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b510a-3231-41bd-af5b-380cbd7d10a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5cbcdb-7044-4bd3-931f-01b73a965be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abd55cb-f242-4531-9eb1-d88d8b6ad7c8}" ma:internalName="TaxCatchAll" ma:showField="CatchAllData" ma:web="295b510a-3231-41bd-af5b-380cbd7d10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6690E8-BA6F-47E0-9FB9-578167455B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A01A48-560E-40B8-966B-3F4A8534BC75}">
  <ds:schemaRefs>
    <ds:schemaRef ds:uri="8267b332-5f2f-481c-8f66-9c1ed1bd83fa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0149818-4b94-41a1-a83d-4473556abee1"/>
    <ds:schemaRef ds:uri="http://www.w3.org/XML/1998/namespace"/>
    <ds:schemaRef ds:uri="http://purl.org/dc/dcmitype/"/>
    <ds:schemaRef ds:uri="6819eee1-b9a7-431a-ac2f-ace0f18c2df4"/>
    <ds:schemaRef ds:uri="665cbcdb-7044-4bd3-931f-01b73a965be0"/>
  </ds:schemaRefs>
</ds:datastoreItem>
</file>

<file path=customXml/itemProps3.xml><?xml version="1.0" encoding="utf-8"?>
<ds:datastoreItem xmlns:ds="http://schemas.openxmlformats.org/officeDocument/2006/customXml" ds:itemID="{D4C65A87-6C80-444C-891C-E4C1950590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19eee1-b9a7-431a-ac2f-ace0f18c2df4"/>
    <ds:schemaRef ds:uri="295b510a-3231-41bd-af5b-380cbd7d10ad"/>
    <ds:schemaRef ds:uri="665cbcdb-7044-4bd3-931f-01b73a965b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</TotalTime>
  <Words>1035</Words>
  <Application>Microsoft Office PowerPoint</Application>
  <PresentationFormat>Widescreen</PresentationFormat>
  <Paragraphs>194</Paragraphs>
  <Slides>16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Sydney</vt:lpstr>
      <vt:lpstr>Proposed General Chair / Sydney’s Bid Leader</vt:lpstr>
      <vt:lpstr>Local organising committee</vt:lpstr>
      <vt:lpstr>Local supporters and potential sponsors</vt:lpstr>
      <vt:lpstr>PowerPoint Presentation</vt:lpstr>
      <vt:lpstr>Getting  to Sydney</vt:lpstr>
      <vt:lpstr>Fast transfers</vt:lpstr>
      <vt:lpstr>Accommodation</vt:lpstr>
      <vt:lpstr>Iconic Sydney attractions</vt:lpstr>
      <vt:lpstr>Cultural Experiences</vt:lpstr>
      <vt:lpstr>PowerPoint Presentation</vt:lpstr>
      <vt:lpstr>PowerPoint Presentation</vt:lpstr>
      <vt:lpstr>Conference Venue [venue name]</vt:lpstr>
      <vt:lpstr>ICC Sydney</vt:lpstr>
      <vt:lpstr>ICC Sydney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 us in Sydney</dc:title>
  <dc:creator>Emma Echter</dc:creator>
  <cp:lastModifiedBy>Chloe Patch</cp:lastModifiedBy>
  <cp:revision>61</cp:revision>
  <dcterms:created xsi:type="dcterms:W3CDTF">2023-10-17T04:37:46Z</dcterms:created>
  <dcterms:modified xsi:type="dcterms:W3CDTF">2025-12-10T00:07:52Z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0x010100E01F3EB501012C4F9A9FA2CAC06A9B1B</vt:lpwstr>
  </property>
  <property fmtid="{D5CDD505-2E9C-101B-9397-08002B2CF9AE}" pid="3" name="MediaServiceImageTags">
    <vt:lpwstr/>
  </property>
</Properties>
</file>